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5" name="Shape 5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9131300" cy="687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圖片 7" descr="圖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92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圖片 8" descr="圖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01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10" name="內文層級一…"/>
          <p:cNvSpPr txBox="1"/>
          <p:nvPr>
            <p:ph type="body" idx="1"/>
          </p:nvPr>
        </p:nvSpPr>
        <p:spPr>
          <a:xfrm>
            <a:off x="0" y="1125537"/>
            <a:ext cx="8773201" cy="568801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42950" indent="-285750">
              <a:spcBef>
                <a:spcPts val="600"/>
              </a:spcBef>
              <a:defRPr sz="2800"/>
            </a:lvl2pPr>
            <a:lvl3pPr marL="1181100" indent="-266700">
              <a:spcBef>
                <a:spcPts val="600"/>
              </a:spcBef>
              <a:defRPr sz="2800"/>
            </a:lvl3pPr>
            <a:lvl4pPr marL="1691638" indent="-320038">
              <a:spcBef>
                <a:spcPts val="600"/>
              </a:spcBef>
              <a:defRPr sz="2800"/>
            </a:lvl4pPr>
            <a:lvl5pPr marL="2148838" indent="-320038">
              <a:spcBef>
                <a:spcPts val="6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grpSp>
        <p:nvGrpSpPr>
          <p:cNvPr id="115" name="群組 9"/>
          <p:cNvGrpSpPr/>
          <p:nvPr/>
        </p:nvGrpSpPr>
        <p:grpSpPr>
          <a:xfrm>
            <a:off x="133197" y="3411117"/>
            <a:ext cx="8640005" cy="1620004"/>
            <a:chOff x="-1" y="0"/>
            <a:chExt cx="8640003" cy="1620002"/>
          </a:xfrm>
        </p:grpSpPr>
        <p:sp>
          <p:nvSpPr>
            <p:cNvPr id="111" name="矩形 10"/>
            <p:cNvSpPr/>
            <p:nvPr/>
          </p:nvSpPr>
          <p:spPr>
            <a:xfrm>
              <a:off x="-2" y="-2"/>
              <a:ext cx="8640005" cy="162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B7DEE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12700" indent="-12700"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114" name="圓角矩形 11"/>
            <p:cNvGrpSpPr/>
            <p:nvPr/>
          </p:nvGrpSpPr>
          <p:grpSpPr>
            <a:xfrm>
              <a:off x="-2" y="72353"/>
              <a:ext cx="1444271" cy="1475297"/>
              <a:chOff x="0" y="0"/>
              <a:chExt cx="1444269" cy="1475296"/>
            </a:xfrm>
          </p:grpSpPr>
          <p:sp>
            <p:nvSpPr>
              <p:cNvPr id="112" name="圓角矩形"/>
              <p:cNvSpPr/>
              <p:nvPr/>
            </p:nvSpPr>
            <p:spPr>
              <a:xfrm>
                <a:off x="0" y="0"/>
                <a:ext cx="1444270" cy="147529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31859C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113" name="執行情形"/>
              <p:cNvSpPr txBox="1"/>
              <p:nvPr/>
            </p:nvSpPr>
            <p:spPr>
              <a:xfrm>
                <a:off x="128923" y="514126"/>
                <a:ext cx="118642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執行情形</a:t>
                </a:r>
              </a:p>
            </p:txBody>
          </p:sp>
        </p:grpSp>
      </p:grpSp>
      <p:grpSp>
        <p:nvGrpSpPr>
          <p:cNvPr id="120" name="群組 12"/>
          <p:cNvGrpSpPr/>
          <p:nvPr/>
        </p:nvGrpSpPr>
        <p:grpSpPr>
          <a:xfrm>
            <a:off x="133197" y="5094824"/>
            <a:ext cx="8640005" cy="1539897"/>
            <a:chOff x="-1" y="-1"/>
            <a:chExt cx="8640003" cy="1539895"/>
          </a:xfrm>
        </p:grpSpPr>
        <p:sp>
          <p:nvSpPr>
            <p:cNvPr id="116" name="矩形 10"/>
            <p:cNvSpPr/>
            <p:nvPr/>
          </p:nvSpPr>
          <p:spPr>
            <a:xfrm>
              <a:off x="-2" y="-1"/>
              <a:ext cx="8640005" cy="153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E6B9B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119" name="圓角矩形 14"/>
            <p:cNvGrpSpPr/>
            <p:nvPr/>
          </p:nvGrpSpPr>
          <p:grpSpPr>
            <a:xfrm>
              <a:off x="130" y="-2"/>
              <a:ext cx="1444138" cy="1454838"/>
              <a:chOff x="0" y="0"/>
              <a:chExt cx="1444136" cy="1454836"/>
            </a:xfrm>
          </p:grpSpPr>
          <p:sp>
            <p:nvSpPr>
              <p:cNvPr id="117" name="圓角矩形"/>
              <p:cNvSpPr/>
              <p:nvPr/>
            </p:nvSpPr>
            <p:spPr>
              <a:xfrm>
                <a:off x="0" y="0"/>
                <a:ext cx="1444137" cy="14548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953735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118" name="預期目標"/>
              <p:cNvSpPr txBox="1"/>
              <p:nvPr/>
            </p:nvSpPr>
            <p:spPr>
              <a:xfrm>
                <a:off x="128916" y="503897"/>
                <a:ext cx="118630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預期目標</a:t>
                </a:r>
              </a:p>
            </p:txBody>
          </p:sp>
        </p:grpSp>
      </p:grpSp>
      <p:sp>
        <p:nvSpPr>
          <p:cNvPr id="121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_標題投影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內文層級一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30" name="文字方塊 5"/>
          <p:cNvSpPr txBox="1"/>
          <p:nvPr/>
        </p:nvSpPr>
        <p:spPr>
          <a:xfrm>
            <a:off x="1" y="6506301"/>
            <a:ext cx="9144001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131" name="幻燈片編號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_標題投影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4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6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內文層級一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5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標題及物件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5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66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7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175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8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184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85" name="幻燈片編號"/>
          <p:cNvSpPr txBox="1"/>
          <p:nvPr>
            <p:ph type="sldNum" sz="quarter" idx="2"/>
          </p:nvPr>
        </p:nvSpPr>
        <p:spPr>
          <a:xfrm>
            <a:off x="8765895" y="6492875"/>
            <a:ext cx="301907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-6350"/>
            <a:ext cx="9131300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22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9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194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0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203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自定义版式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" y="26894"/>
            <a:ext cx="9101140" cy="682149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大標題文字"/>
          <p:cNvSpPr txBox="1"/>
          <p:nvPr>
            <p:ph type="title"/>
          </p:nvPr>
        </p:nvSpPr>
        <p:spPr>
          <a:xfrm>
            <a:off x="33990" y="3554505"/>
            <a:ext cx="4425952" cy="533402"/>
          </a:xfrm>
          <a:prstGeom prst="rect">
            <a:avLst/>
          </a:prstGeom>
        </p:spPr>
        <p:txBody>
          <a:bodyPr/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219" name="幻燈片編號"/>
          <p:cNvSpPr txBox="1"/>
          <p:nvPr>
            <p:ph type="sldNum" sz="quarter" idx="2"/>
          </p:nvPr>
        </p:nvSpPr>
        <p:spPr>
          <a:xfrm>
            <a:off x="8384895" y="6356350"/>
            <a:ext cx="301907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9131300" cy="68707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228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-6350"/>
            <a:ext cx="9131300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237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246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255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256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3175"/>
            <a:ext cx="9163050" cy="685165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xfrm>
            <a:off x="8765895" y="6492875"/>
            <a:ext cx="301907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3" y="30162"/>
            <a:ext cx="9120187" cy="679767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9050"/>
            <a:ext cx="91313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1224938"/>
            <a:ext cx="7041327" cy="563306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297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圖片 7" descr="圖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07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圖片 8" descr="圖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16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25" name="內文層級一…"/>
          <p:cNvSpPr txBox="1"/>
          <p:nvPr>
            <p:ph type="body" idx="1"/>
          </p:nvPr>
        </p:nvSpPr>
        <p:spPr>
          <a:xfrm>
            <a:off x="0" y="1125537"/>
            <a:ext cx="8773201" cy="568801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42950" indent="-285750">
              <a:spcBef>
                <a:spcPts val="600"/>
              </a:spcBef>
              <a:defRPr sz="2800"/>
            </a:lvl2pPr>
            <a:lvl3pPr marL="1181100" indent="-266700">
              <a:spcBef>
                <a:spcPts val="600"/>
              </a:spcBef>
              <a:defRPr sz="2800"/>
            </a:lvl3pPr>
            <a:lvl4pPr marL="1691638" indent="-320038">
              <a:spcBef>
                <a:spcPts val="600"/>
              </a:spcBef>
              <a:defRPr sz="2800"/>
            </a:lvl4pPr>
            <a:lvl5pPr marL="2148838" indent="-320038">
              <a:spcBef>
                <a:spcPts val="6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grpSp>
        <p:nvGrpSpPr>
          <p:cNvPr id="330" name="群組 9"/>
          <p:cNvGrpSpPr/>
          <p:nvPr/>
        </p:nvGrpSpPr>
        <p:grpSpPr>
          <a:xfrm>
            <a:off x="133197" y="3411117"/>
            <a:ext cx="8640005" cy="1620004"/>
            <a:chOff x="-1" y="0"/>
            <a:chExt cx="8640003" cy="1620002"/>
          </a:xfrm>
        </p:grpSpPr>
        <p:sp>
          <p:nvSpPr>
            <p:cNvPr id="326" name="矩形 10"/>
            <p:cNvSpPr/>
            <p:nvPr/>
          </p:nvSpPr>
          <p:spPr>
            <a:xfrm>
              <a:off x="-2" y="-2"/>
              <a:ext cx="8640005" cy="162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B7DEE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12700" indent="-12700"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329" name="圓角矩形 11"/>
            <p:cNvGrpSpPr/>
            <p:nvPr/>
          </p:nvGrpSpPr>
          <p:grpSpPr>
            <a:xfrm>
              <a:off x="-2" y="72353"/>
              <a:ext cx="1444271" cy="1475297"/>
              <a:chOff x="0" y="0"/>
              <a:chExt cx="1444269" cy="1475296"/>
            </a:xfrm>
          </p:grpSpPr>
          <p:sp>
            <p:nvSpPr>
              <p:cNvPr id="327" name="圓角矩形"/>
              <p:cNvSpPr/>
              <p:nvPr/>
            </p:nvSpPr>
            <p:spPr>
              <a:xfrm>
                <a:off x="0" y="0"/>
                <a:ext cx="1444270" cy="147529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31859C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328" name="執行情形"/>
              <p:cNvSpPr txBox="1"/>
              <p:nvPr/>
            </p:nvSpPr>
            <p:spPr>
              <a:xfrm>
                <a:off x="128923" y="514126"/>
                <a:ext cx="118642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執行情形</a:t>
                </a:r>
              </a:p>
            </p:txBody>
          </p:sp>
        </p:grpSp>
      </p:grpSp>
      <p:grpSp>
        <p:nvGrpSpPr>
          <p:cNvPr id="335" name="群組 12"/>
          <p:cNvGrpSpPr/>
          <p:nvPr/>
        </p:nvGrpSpPr>
        <p:grpSpPr>
          <a:xfrm>
            <a:off x="133197" y="5094824"/>
            <a:ext cx="8640005" cy="1539897"/>
            <a:chOff x="-1" y="-1"/>
            <a:chExt cx="8640003" cy="1539895"/>
          </a:xfrm>
        </p:grpSpPr>
        <p:sp>
          <p:nvSpPr>
            <p:cNvPr id="331" name="矩形 10"/>
            <p:cNvSpPr/>
            <p:nvPr/>
          </p:nvSpPr>
          <p:spPr>
            <a:xfrm>
              <a:off x="-2" y="-1"/>
              <a:ext cx="8640005" cy="153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E6B9B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334" name="圓角矩形 14"/>
            <p:cNvGrpSpPr/>
            <p:nvPr/>
          </p:nvGrpSpPr>
          <p:grpSpPr>
            <a:xfrm>
              <a:off x="130" y="-2"/>
              <a:ext cx="1444138" cy="1454838"/>
              <a:chOff x="0" y="0"/>
              <a:chExt cx="1444136" cy="1454836"/>
            </a:xfrm>
          </p:grpSpPr>
          <p:sp>
            <p:nvSpPr>
              <p:cNvPr id="332" name="圓角矩形"/>
              <p:cNvSpPr/>
              <p:nvPr/>
            </p:nvSpPr>
            <p:spPr>
              <a:xfrm>
                <a:off x="0" y="0"/>
                <a:ext cx="1444137" cy="14548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953735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333" name="預期目標"/>
              <p:cNvSpPr txBox="1"/>
              <p:nvPr/>
            </p:nvSpPr>
            <p:spPr>
              <a:xfrm>
                <a:off x="128916" y="503897"/>
                <a:ext cx="118630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預期目標</a:t>
                </a:r>
              </a:p>
            </p:txBody>
          </p:sp>
        </p:grpSp>
      </p:grpSp>
      <p:sp>
        <p:nvSpPr>
          <p:cNvPr id="336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" y="26894"/>
            <a:ext cx="9101140" cy="682149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大標題文字"/>
          <p:cNvSpPr txBox="1"/>
          <p:nvPr>
            <p:ph type="title"/>
          </p:nvPr>
        </p:nvSpPr>
        <p:spPr>
          <a:xfrm>
            <a:off x="33990" y="3554505"/>
            <a:ext cx="4425952" cy="533402"/>
          </a:xfrm>
          <a:prstGeom prst="rect">
            <a:avLst/>
          </a:prstGeom>
        </p:spPr>
        <p:txBody>
          <a:bodyPr/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45" name="幻燈片編號"/>
          <p:cNvSpPr txBox="1"/>
          <p:nvPr>
            <p:ph type="sldNum" sz="quarter" idx="2"/>
          </p:nvPr>
        </p:nvSpPr>
        <p:spPr>
          <a:xfrm>
            <a:off x="8384895" y="6356350"/>
            <a:ext cx="301907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9131300" cy="68707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54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-6350"/>
            <a:ext cx="9131300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63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372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40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381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82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3175"/>
            <a:ext cx="9163050" cy="685165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3" y="30162"/>
            <a:ext cx="9120187" cy="6797676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9050"/>
            <a:ext cx="91313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1224938"/>
            <a:ext cx="7041327" cy="5633062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23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圖片 7" descr="圖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33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圖片 8" descr="圖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42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51" name="內文層級一…"/>
          <p:cNvSpPr txBox="1"/>
          <p:nvPr>
            <p:ph type="body" idx="1"/>
          </p:nvPr>
        </p:nvSpPr>
        <p:spPr>
          <a:xfrm>
            <a:off x="0" y="1125537"/>
            <a:ext cx="8773201" cy="568801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42950" indent="-285750">
              <a:spcBef>
                <a:spcPts val="600"/>
              </a:spcBef>
              <a:defRPr sz="2800"/>
            </a:lvl2pPr>
            <a:lvl3pPr marL="1181100" indent="-266700">
              <a:spcBef>
                <a:spcPts val="600"/>
              </a:spcBef>
              <a:defRPr sz="2800"/>
            </a:lvl3pPr>
            <a:lvl4pPr marL="1691638" indent="-320038">
              <a:spcBef>
                <a:spcPts val="600"/>
              </a:spcBef>
              <a:defRPr sz="2800"/>
            </a:lvl4pPr>
            <a:lvl5pPr marL="2148838" indent="-320038">
              <a:spcBef>
                <a:spcPts val="6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grpSp>
        <p:nvGrpSpPr>
          <p:cNvPr id="456" name="群組 9"/>
          <p:cNvGrpSpPr/>
          <p:nvPr/>
        </p:nvGrpSpPr>
        <p:grpSpPr>
          <a:xfrm>
            <a:off x="133197" y="3411117"/>
            <a:ext cx="8640005" cy="1620004"/>
            <a:chOff x="-1" y="0"/>
            <a:chExt cx="8640003" cy="1620002"/>
          </a:xfrm>
        </p:grpSpPr>
        <p:sp>
          <p:nvSpPr>
            <p:cNvPr id="452" name="矩形 10"/>
            <p:cNvSpPr/>
            <p:nvPr/>
          </p:nvSpPr>
          <p:spPr>
            <a:xfrm>
              <a:off x="-2" y="-2"/>
              <a:ext cx="8640005" cy="162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B7DEE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12700" indent="-12700"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455" name="圓角矩形 11"/>
            <p:cNvGrpSpPr/>
            <p:nvPr/>
          </p:nvGrpSpPr>
          <p:grpSpPr>
            <a:xfrm>
              <a:off x="-2" y="72353"/>
              <a:ext cx="1444271" cy="1475297"/>
              <a:chOff x="0" y="0"/>
              <a:chExt cx="1444269" cy="1475296"/>
            </a:xfrm>
          </p:grpSpPr>
          <p:sp>
            <p:nvSpPr>
              <p:cNvPr id="453" name="圓角矩形"/>
              <p:cNvSpPr/>
              <p:nvPr/>
            </p:nvSpPr>
            <p:spPr>
              <a:xfrm>
                <a:off x="0" y="0"/>
                <a:ext cx="1444270" cy="147529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31859C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454" name="執行情形"/>
              <p:cNvSpPr txBox="1"/>
              <p:nvPr/>
            </p:nvSpPr>
            <p:spPr>
              <a:xfrm>
                <a:off x="128923" y="514126"/>
                <a:ext cx="118642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執行情形</a:t>
                </a:r>
              </a:p>
            </p:txBody>
          </p:sp>
        </p:grpSp>
      </p:grpSp>
      <p:grpSp>
        <p:nvGrpSpPr>
          <p:cNvPr id="461" name="群組 12"/>
          <p:cNvGrpSpPr/>
          <p:nvPr/>
        </p:nvGrpSpPr>
        <p:grpSpPr>
          <a:xfrm>
            <a:off x="133197" y="5094824"/>
            <a:ext cx="8640005" cy="1539897"/>
            <a:chOff x="-1" y="-1"/>
            <a:chExt cx="8640003" cy="1539895"/>
          </a:xfrm>
        </p:grpSpPr>
        <p:sp>
          <p:nvSpPr>
            <p:cNvPr id="457" name="矩形 10"/>
            <p:cNvSpPr/>
            <p:nvPr/>
          </p:nvSpPr>
          <p:spPr>
            <a:xfrm>
              <a:off x="-2" y="-1"/>
              <a:ext cx="8640005" cy="153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E6B9B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460" name="圓角矩形 14"/>
            <p:cNvGrpSpPr/>
            <p:nvPr/>
          </p:nvGrpSpPr>
          <p:grpSpPr>
            <a:xfrm>
              <a:off x="130" y="-2"/>
              <a:ext cx="1444138" cy="1454838"/>
              <a:chOff x="0" y="0"/>
              <a:chExt cx="1444136" cy="1454836"/>
            </a:xfrm>
          </p:grpSpPr>
          <p:sp>
            <p:nvSpPr>
              <p:cNvPr id="458" name="圓角矩形"/>
              <p:cNvSpPr/>
              <p:nvPr/>
            </p:nvSpPr>
            <p:spPr>
              <a:xfrm>
                <a:off x="0" y="0"/>
                <a:ext cx="1444137" cy="14548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953735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459" name="預期目標"/>
              <p:cNvSpPr txBox="1"/>
              <p:nvPr/>
            </p:nvSpPr>
            <p:spPr>
              <a:xfrm>
                <a:off x="128916" y="503897"/>
                <a:ext cx="118630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預期目標</a:t>
                </a:r>
              </a:p>
            </p:txBody>
          </p:sp>
        </p:grpSp>
      </p:grpSp>
      <p:sp>
        <p:nvSpPr>
          <p:cNvPr id="462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" y="26894"/>
            <a:ext cx="9101140" cy="6821490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大標題文字"/>
          <p:cNvSpPr txBox="1"/>
          <p:nvPr>
            <p:ph type="title"/>
          </p:nvPr>
        </p:nvSpPr>
        <p:spPr>
          <a:xfrm>
            <a:off x="33990" y="3554505"/>
            <a:ext cx="4425952" cy="533402"/>
          </a:xfrm>
          <a:prstGeom prst="rect">
            <a:avLst/>
          </a:prstGeom>
        </p:spPr>
        <p:txBody>
          <a:bodyPr/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71" name="幻燈片編號"/>
          <p:cNvSpPr txBox="1"/>
          <p:nvPr>
            <p:ph type="sldNum" sz="quarter" idx="2"/>
          </p:nvPr>
        </p:nvSpPr>
        <p:spPr>
          <a:xfrm>
            <a:off x="8384895" y="6356350"/>
            <a:ext cx="301907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9131300" cy="687070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80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-6350"/>
            <a:ext cx="9131300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489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498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標題及物件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文字方塊 5"/>
          <p:cNvSpPr txBox="1"/>
          <p:nvPr/>
        </p:nvSpPr>
        <p:spPr>
          <a:xfrm>
            <a:off x="2265607" y="6430884"/>
            <a:ext cx="457467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屆技職校院大手攜小手智慧創新應用競賽</a:t>
            </a:r>
          </a:p>
        </p:txBody>
      </p:sp>
      <p:sp>
        <p:nvSpPr>
          <p:cNvPr id="507" name="大標題文字"/>
          <p:cNvSpPr txBox="1"/>
          <p:nvPr>
            <p:ph type="title"/>
          </p:nvPr>
        </p:nvSpPr>
        <p:spPr>
          <a:xfrm>
            <a:off x="63792" y="229060"/>
            <a:ext cx="6923680" cy="720002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508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3175"/>
            <a:ext cx="9163050" cy="685165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3" y="30162"/>
            <a:ext cx="9120187" cy="6797676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9050"/>
            <a:ext cx="91313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1224938"/>
            <a:ext cx="7041327" cy="5633062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549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圖片 7" descr="圖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559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3175"/>
            <a:ext cx="9163050" cy="685165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圖片 8" descr="圖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568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96" y="0"/>
            <a:ext cx="6090886" cy="4872710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大標題文字"/>
          <p:cNvSpPr txBox="1"/>
          <p:nvPr>
            <p:ph type="title"/>
          </p:nvPr>
        </p:nvSpPr>
        <p:spPr>
          <a:xfrm>
            <a:off x="1223999" y="144000"/>
            <a:ext cx="7020002" cy="72000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path path="circle">
              <a:fillToRect l="119636" t="37721" r="-19636" b="62278"/>
            </a:path>
          </a:gradFill>
          <a:effectLst>
            <a:outerShdw sx="100000" sy="100000" kx="0" ky="0" algn="b" rotWithShape="0" blurRad="114300" dist="12700" dir="5400000">
              <a:srgbClr val="000000"/>
            </a:outerShdw>
          </a:effectLst>
        </p:spPr>
        <p:txBody>
          <a:bodyPr/>
          <a:lstStyle>
            <a:lvl1pPr algn="l"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577" name="內文層級一…"/>
          <p:cNvSpPr txBox="1"/>
          <p:nvPr>
            <p:ph type="body" idx="1"/>
          </p:nvPr>
        </p:nvSpPr>
        <p:spPr>
          <a:xfrm>
            <a:off x="0" y="1125537"/>
            <a:ext cx="8773201" cy="568801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42950" indent="-285750">
              <a:spcBef>
                <a:spcPts val="600"/>
              </a:spcBef>
              <a:defRPr sz="2800"/>
            </a:lvl2pPr>
            <a:lvl3pPr marL="1181100" indent="-266700">
              <a:spcBef>
                <a:spcPts val="600"/>
              </a:spcBef>
              <a:defRPr sz="2800"/>
            </a:lvl3pPr>
            <a:lvl4pPr marL="1691638" indent="-320038">
              <a:spcBef>
                <a:spcPts val="600"/>
              </a:spcBef>
              <a:defRPr sz="2800"/>
            </a:lvl4pPr>
            <a:lvl5pPr marL="2148838" indent="-320038">
              <a:spcBef>
                <a:spcPts val="6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grpSp>
        <p:nvGrpSpPr>
          <p:cNvPr id="582" name="群組 9"/>
          <p:cNvGrpSpPr/>
          <p:nvPr/>
        </p:nvGrpSpPr>
        <p:grpSpPr>
          <a:xfrm>
            <a:off x="133197" y="3411117"/>
            <a:ext cx="8640005" cy="1620004"/>
            <a:chOff x="-1" y="0"/>
            <a:chExt cx="8640003" cy="1620002"/>
          </a:xfrm>
        </p:grpSpPr>
        <p:sp>
          <p:nvSpPr>
            <p:cNvPr id="578" name="矩形 10"/>
            <p:cNvSpPr/>
            <p:nvPr/>
          </p:nvSpPr>
          <p:spPr>
            <a:xfrm>
              <a:off x="-2" y="-2"/>
              <a:ext cx="8640005" cy="162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B7DEE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12700" indent="-12700"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581" name="圓角矩形 11"/>
            <p:cNvGrpSpPr/>
            <p:nvPr/>
          </p:nvGrpSpPr>
          <p:grpSpPr>
            <a:xfrm>
              <a:off x="-2" y="72353"/>
              <a:ext cx="1444271" cy="1475297"/>
              <a:chOff x="0" y="0"/>
              <a:chExt cx="1444269" cy="1475296"/>
            </a:xfrm>
          </p:grpSpPr>
          <p:sp>
            <p:nvSpPr>
              <p:cNvPr id="579" name="圓角矩形"/>
              <p:cNvSpPr/>
              <p:nvPr/>
            </p:nvSpPr>
            <p:spPr>
              <a:xfrm>
                <a:off x="0" y="0"/>
                <a:ext cx="1444270" cy="147529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31859C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580" name="執行情形"/>
              <p:cNvSpPr txBox="1"/>
              <p:nvPr/>
            </p:nvSpPr>
            <p:spPr>
              <a:xfrm>
                <a:off x="128923" y="514126"/>
                <a:ext cx="118642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執行情形</a:t>
                </a:r>
              </a:p>
            </p:txBody>
          </p:sp>
        </p:grpSp>
      </p:grpSp>
      <p:grpSp>
        <p:nvGrpSpPr>
          <p:cNvPr id="587" name="群組 12"/>
          <p:cNvGrpSpPr/>
          <p:nvPr/>
        </p:nvGrpSpPr>
        <p:grpSpPr>
          <a:xfrm>
            <a:off x="133197" y="5094824"/>
            <a:ext cx="8640005" cy="1539897"/>
            <a:chOff x="-1" y="-1"/>
            <a:chExt cx="8640003" cy="1539895"/>
          </a:xfrm>
        </p:grpSpPr>
        <p:sp>
          <p:nvSpPr>
            <p:cNvPr id="583" name="矩形 10"/>
            <p:cNvSpPr/>
            <p:nvPr/>
          </p:nvSpPr>
          <p:spPr>
            <a:xfrm>
              <a:off x="-2" y="-1"/>
              <a:ext cx="8640005" cy="153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E6B9B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 sz="2200">
                  <a:solidFill>
                    <a:srgbClr val="F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  <p:grpSp>
          <p:nvGrpSpPr>
            <p:cNvPr id="586" name="圓角矩形 14"/>
            <p:cNvGrpSpPr/>
            <p:nvPr/>
          </p:nvGrpSpPr>
          <p:grpSpPr>
            <a:xfrm>
              <a:off x="130" y="-2"/>
              <a:ext cx="1444138" cy="1454838"/>
              <a:chOff x="0" y="0"/>
              <a:chExt cx="1444136" cy="1454836"/>
            </a:xfrm>
          </p:grpSpPr>
          <p:sp>
            <p:nvSpPr>
              <p:cNvPr id="584" name="圓角矩形"/>
              <p:cNvSpPr/>
              <p:nvPr/>
            </p:nvSpPr>
            <p:spPr>
              <a:xfrm>
                <a:off x="0" y="0"/>
                <a:ext cx="1444137" cy="14548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rgbClr val="953735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585" name="預期目標"/>
              <p:cNvSpPr txBox="1"/>
              <p:nvPr/>
            </p:nvSpPr>
            <p:spPr>
              <a:xfrm>
                <a:off x="128916" y="503897"/>
                <a:ext cx="1186304" cy="44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20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預期目標</a:t>
                </a:r>
              </a:p>
            </p:txBody>
          </p:sp>
        </p:grpSp>
      </p:grpSp>
      <p:sp>
        <p:nvSpPr>
          <p:cNvPr id="588" name="幻燈片編號"/>
          <p:cNvSpPr txBox="1"/>
          <p:nvPr>
            <p:ph type="sldNum" sz="quarter" idx="2"/>
          </p:nvPr>
        </p:nvSpPr>
        <p:spPr>
          <a:xfrm>
            <a:off x="8641491" y="6555178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3" y="30162"/>
            <a:ext cx="9120187" cy="67976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標題投影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9050"/>
            <a:ext cx="9131300" cy="683895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幻燈片編號"/>
          <p:cNvSpPr txBox="1"/>
          <p:nvPr>
            <p:ph type="sldNum" sz="quarter" idx="2"/>
          </p:nvPr>
        </p:nvSpPr>
        <p:spPr>
          <a:xfrm>
            <a:off x="6251294" y="6356350"/>
            <a:ext cx="301906" cy="30733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圖片 5" descr="圖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1224938"/>
            <a:ext cx="7041327" cy="563306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82" name="幻燈片編號"/>
          <p:cNvSpPr txBox="1"/>
          <p:nvPr>
            <p:ph type="sldNum" sz="quarter" idx="2"/>
          </p:nvPr>
        </p:nvSpPr>
        <p:spPr>
          <a:xfrm>
            <a:off x="8641491" y="6519553"/>
            <a:ext cx="324380" cy="3200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58.xml"/><Relationship Id="rId61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6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文層級一…"/>
          <p:cNvSpPr txBox="1"/>
          <p:nvPr>
            <p:ph type="body" idx="1"/>
          </p:nvPr>
        </p:nvSpPr>
        <p:spPr>
          <a:xfrm>
            <a:off x="457200" y="1798635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" name="大標題文字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8803995" y="6469062"/>
            <a:ext cx="301907" cy="307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  <p:sldLayoutId id="2147483702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708" r:id="rId62"/>
    <p:sldLayoutId id="2147483709" r:id="rId6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微軟正黑體"/>
          <a:ea typeface="微軟正黑體"/>
          <a:cs typeface="微軟正黑體"/>
          <a:sym typeface="微軟正黑體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iot2gather.ntust.edu.tw/" TargetMode="External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102;p1"/>
          <p:cNvSpPr txBox="1"/>
          <p:nvPr/>
        </p:nvSpPr>
        <p:spPr>
          <a:xfrm>
            <a:off x="1357901" y="2469663"/>
            <a:ext cx="6253559" cy="151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 sz="4000">
                <a:solidFill>
                  <a:srgbClr val="080808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第</a:t>
            </a:r>
            <a:r>
              <a:t>5</a:t>
            </a:r>
            <a:r>
              <a:t>屆 技職校院大手攜小手</a:t>
            </a:r>
          </a:p>
          <a:p>
            <a:pPr algn="ctr">
              <a:defRPr b="1" sz="4000">
                <a:solidFill>
                  <a:srgbClr val="080808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智慧創新應用競賽</a:t>
            </a:r>
          </a:p>
        </p:txBody>
      </p:sp>
      <p:sp>
        <p:nvSpPr>
          <p:cNvPr id="598" name="Google Shape;103;p1"/>
          <p:cNvSpPr txBox="1"/>
          <p:nvPr/>
        </p:nvSpPr>
        <p:spPr>
          <a:xfrm>
            <a:off x="2281155" y="4071318"/>
            <a:ext cx="7514582" cy="203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2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主辦單位：</a:t>
            </a:r>
          </a:p>
          <a:p>
            <a:pPr indent="720725">
              <a:defRPr b="1" sz="2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僑光科技大學</a:t>
            </a:r>
          </a:p>
          <a:p>
            <a:pPr indent="720725">
              <a:defRPr b="1" sz="2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國立臺灣科技大學</a:t>
            </a:r>
          </a:p>
          <a:p>
            <a:pPr indent="720725">
              <a:defRPr b="1" sz="24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(教育部產學連結合作育才平臺執行辦公室)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271;p10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731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2" name="9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9</a:t>
              </a:r>
            </a:p>
          </p:txBody>
        </p:sp>
      </p:grpSp>
      <p:sp>
        <p:nvSpPr>
          <p:cNvPr id="734" name="Google Shape;280;p10"/>
          <p:cNvSpPr txBox="1"/>
          <p:nvPr/>
        </p:nvSpPr>
        <p:spPr>
          <a:xfrm>
            <a:off x="441260" y="2034232"/>
            <a:ext cx="8261480" cy="188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Q：成員比例要如何分配呢？</a:t>
            </a:r>
          </a:p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</a:p>
          <a:p>
            <a:pPr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Ａ：每隊人數２－３人：高職或技專各至少１人以上</a:t>
            </a:r>
          </a:p>
          <a:p>
            <a:pPr indent="627062">
              <a:spcBef>
                <a:spcPts val="1200"/>
              </a:spcBef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每隊人數４－６人：高職或技專各至少２人以上</a:t>
            </a:r>
          </a:p>
        </p:txBody>
      </p:sp>
      <p:sp>
        <p:nvSpPr>
          <p:cNvPr id="735" name="Google Shape;268;p10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Q&amp;A 成員組成</a:t>
            </a:r>
          </a:p>
        </p:txBody>
      </p:sp>
      <p:sp>
        <p:nvSpPr>
          <p:cNvPr id="736" name="Google Shape;281;p10"/>
          <p:cNvSpPr txBox="1"/>
          <p:nvPr/>
        </p:nvSpPr>
        <p:spPr>
          <a:xfrm>
            <a:off x="441260" y="4050524"/>
            <a:ext cx="8405496" cy="1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Q：想參加卻苦無隊員嗎？</a:t>
            </a:r>
          </a:p>
          <a:p>
            <a:pPr>
              <a:lnSpc>
                <a:spcPct val="41666"/>
              </a:lnSpc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</a:p>
          <a:p>
            <a:pPr marL="627062" indent="-627062">
              <a:lnSpc>
                <a:spcPct val="150000"/>
              </a:lnSpc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Ａ：歡迎您至活動網站</a:t>
            </a:r>
            <a:r>
              <a:rPr sz="3200">
                <a:solidFill>
                  <a:srgbClr val="0070C0"/>
                </a:solidFill>
              </a:rPr>
              <a:t>「尋找隊友」</a:t>
            </a:r>
            <a:r>
              <a:t>專區，留下您的自我介紹，或是聯絡您想合作的同學，請記得要保持禮貌哦～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291;p11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738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9" name="10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741" name="Google Shape;288;p11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Q&amp;A 參賽好處</a:t>
            </a:r>
          </a:p>
        </p:txBody>
      </p:sp>
      <p:sp>
        <p:nvSpPr>
          <p:cNvPr id="742" name="Google Shape;300;p11"/>
          <p:cNvSpPr txBox="1"/>
          <p:nvPr/>
        </p:nvSpPr>
        <p:spPr>
          <a:xfrm>
            <a:off x="441260" y="2034232"/>
            <a:ext cx="8405496" cy="252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Q：對於大學生的好處？</a:t>
            </a:r>
          </a:p>
          <a:p>
            <a:pPr>
              <a:lnSpc>
                <a:spcPct val="87500"/>
              </a:lnSpc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</a:p>
          <a:p>
            <a:pPr marL="627062" indent="-627062">
              <a:lnSpc>
                <a:spcPct val="150000"/>
              </a:lnSpc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Ａ：透過與學弟妹組隊，學會領導與指導技能。</a:t>
            </a:r>
            <a:br/>
            <a:r>
              <a:t>你的創新想法有機會被產業界的評審委員看見，增加未來</a:t>
            </a:r>
            <a:r>
              <a:rPr>
                <a:solidFill>
                  <a:srgbClr val="0070C0"/>
                </a:solidFill>
              </a:rPr>
              <a:t>實習、就業</a:t>
            </a:r>
            <a:r>
              <a:t>甚至</a:t>
            </a:r>
            <a:r>
              <a:rPr>
                <a:solidFill>
                  <a:srgbClr val="2E75B5"/>
                </a:solidFill>
              </a:rPr>
              <a:t>技</a:t>
            </a:r>
            <a:r>
              <a:rPr>
                <a:solidFill>
                  <a:srgbClr val="0070C0"/>
                </a:solidFill>
              </a:rPr>
              <a:t>轉商品化</a:t>
            </a:r>
            <a:r>
              <a:t>的機會！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310;p12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744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45" name="11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11</a:t>
              </a:r>
            </a:p>
          </p:txBody>
        </p:sp>
      </p:grpSp>
      <p:sp>
        <p:nvSpPr>
          <p:cNvPr id="747" name="Google Shape;307;p12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Q&amp;A 參賽好處</a:t>
            </a:r>
          </a:p>
        </p:txBody>
      </p:sp>
      <p:sp>
        <p:nvSpPr>
          <p:cNvPr id="748" name="Google Shape;319;p12"/>
          <p:cNvSpPr txBox="1"/>
          <p:nvPr/>
        </p:nvSpPr>
        <p:spPr>
          <a:xfrm>
            <a:off x="441260" y="2034232"/>
            <a:ext cx="8405496" cy="252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Q：對於高職生的好處？</a:t>
            </a:r>
          </a:p>
          <a:p>
            <a:pPr>
              <a:lnSpc>
                <a:spcPct val="87500"/>
              </a:lnSpc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</a:p>
          <a:p>
            <a:pPr marL="627062" indent="-627062">
              <a:lnSpc>
                <a:spcPct val="150000"/>
              </a:lnSpc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Ａ：透過與學長姐組隊，</a:t>
            </a:r>
            <a:r>
              <a:rPr>
                <a:solidFill>
                  <a:srgbClr val="0070C0"/>
                </a:solidFill>
              </a:rPr>
              <a:t>提早接觸大學實習課程、認識大學教授</a:t>
            </a:r>
            <a:r>
              <a:t>，幫助規劃升學志願。</a:t>
            </a:r>
            <a:br/>
            <a:r>
              <a:t>為學習檔案歷程增加豐富表現。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329;p13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750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51" name="12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sp>
        <p:nvSpPr>
          <p:cNvPr id="753" name="Google Shape;326;p13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Q&amp;A 參賽好處</a:t>
            </a:r>
          </a:p>
        </p:txBody>
      </p:sp>
      <p:sp>
        <p:nvSpPr>
          <p:cNvPr id="754" name="Google Shape;338;p13"/>
          <p:cNvSpPr txBox="1"/>
          <p:nvPr/>
        </p:nvSpPr>
        <p:spPr>
          <a:xfrm>
            <a:off x="441260" y="2034232"/>
            <a:ext cx="8405496" cy="315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Q：作品已參加過其他競賽了，還可報名嗎？</a:t>
            </a:r>
          </a:p>
          <a:p>
            <a:pPr>
              <a:lnSpc>
                <a:spcPct val="87500"/>
              </a:lnSpc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</a:p>
          <a:p>
            <a:pPr marL="627062" indent="-627062">
              <a:lnSpc>
                <a:spcPct val="150000"/>
              </a:lnSpc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Ａ：若參賽作品</a:t>
            </a:r>
            <a:r>
              <a:rPr>
                <a:solidFill>
                  <a:srgbClr val="0070C0"/>
                </a:solidFill>
              </a:rPr>
              <a:t>已有獲獎紀錄</a:t>
            </a:r>
            <a:r>
              <a:t>則</a:t>
            </a:r>
            <a:r>
              <a:rPr>
                <a:solidFill>
                  <a:srgbClr val="0070C0"/>
                </a:solidFill>
              </a:rPr>
              <a:t>無法</a:t>
            </a:r>
            <a:r>
              <a:t>參加本次競賽</a:t>
            </a:r>
            <a:br/>
            <a:r>
              <a:t>若他項競賽在報名或評比階段，只要該作品著作權是歸您所有，及在報名資料中需說明競賽名稱及</a:t>
            </a:r>
            <a:r>
              <a:rPr>
                <a:solidFill>
                  <a:srgbClr val="0070C0"/>
                </a:solidFill>
              </a:rPr>
              <a:t>與本次提出之作品差異性</a:t>
            </a:r>
            <a:r>
              <a:t>，就可以參加競賽哦！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348;p14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756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57" name="13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13</a:t>
              </a:r>
            </a:p>
          </p:txBody>
        </p:sp>
      </p:grpSp>
      <p:sp>
        <p:nvSpPr>
          <p:cNvPr id="759" name="Google Shape;345;p14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聯絡資訊</a:t>
            </a:r>
          </a:p>
        </p:txBody>
      </p:sp>
      <p:sp>
        <p:nvSpPr>
          <p:cNvPr id="760" name="Google Shape;349;p14"/>
          <p:cNvSpPr txBox="1"/>
          <p:nvPr/>
        </p:nvSpPr>
        <p:spPr>
          <a:xfrm>
            <a:off x="796552" y="1950741"/>
            <a:ext cx="7812560" cy="258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50000"/>
              </a:lnSpc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僑光科技大學</a:t>
            </a:r>
          </a:p>
          <a:p>
            <a:pPr>
              <a:lnSpc>
                <a:spcPct val="150000"/>
              </a:lnSpc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聯絡人：駱錥錂 小姐</a:t>
            </a:r>
          </a:p>
          <a:p>
            <a:pPr>
              <a:lnSpc>
                <a:spcPct val="150000"/>
              </a:lnSpc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連絡電話：</a:t>
            </a:r>
            <a:r>
              <a:t>(04)2701-6855#2252</a:t>
            </a:r>
          </a:p>
          <a:p>
            <a:pPr>
              <a:lnSpc>
                <a:spcPct val="150000"/>
              </a:lnSpc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連絡地址：</a:t>
            </a:r>
            <a:r>
              <a:t>40721</a:t>
            </a:r>
            <a:r>
              <a:t>臺中市西屯區僑光路</a:t>
            </a:r>
            <a:r>
              <a:t>100</a:t>
            </a:r>
            <a:r>
              <a:t>號 資訊科技系</a:t>
            </a:r>
          </a:p>
          <a:p>
            <a:pPr>
              <a:lnSpc>
                <a:spcPct val="150000"/>
              </a:lnSpc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E-MAIL</a:t>
            </a:r>
            <a:r>
              <a:t>：</a:t>
            </a:r>
            <a:r>
              <a:t>imtech@ocu.edu.tw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109;p2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600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01" name="1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603" name="文字方塊 4"/>
          <p:cNvSpPr txBox="1"/>
          <p:nvPr/>
        </p:nvSpPr>
        <p:spPr>
          <a:xfrm>
            <a:off x="1056639" y="1200252"/>
            <a:ext cx="3149601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競賽緣起</a:t>
            </a:r>
          </a:p>
        </p:txBody>
      </p:sp>
      <p:sp>
        <p:nvSpPr>
          <p:cNvPr id="604" name="Google Shape;108;p2"/>
          <p:cNvSpPr txBox="1"/>
          <p:nvPr/>
        </p:nvSpPr>
        <p:spPr>
          <a:xfrm>
            <a:off x="1233349" y="2158080"/>
            <a:ext cx="6893327" cy="4002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208333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本競賽希望透過技專校院與技術型高中學生一同組隊，培養資通訊技能與實務應用跨域能力，並藉由</a:t>
            </a:r>
            <a:r>
              <a:rPr b="1">
                <a:solidFill>
                  <a:srgbClr val="0070C0"/>
                </a:solidFill>
              </a:rPr>
              <a:t>技專端與技術型高中合作組隊</a:t>
            </a:r>
            <a:r>
              <a:t>之規定，</a:t>
            </a:r>
            <a:r>
              <a:rPr b="1">
                <a:solidFill>
                  <a:srgbClr val="0070C0"/>
                </a:solidFill>
              </a:rPr>
              <a:t>向下扎根</a:t>
            </a:r>
            <a:r>
              <a:t>，</a:t>
            </a:r>
            <a:r>
              <a:rPr b="1">
                <a:solidFill>
                  <a:srgbClr val="0070C0"/>
                </a:solidFill>
              </a:rPr>
              <a:t>吸引學生未來選讀相關科系及投入資訊產業，培育出具有競爭實力的未來資通訊產業人才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117;p3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606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07" name="2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609" name="Google Shape;118;p3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競賽主題</a:t>
            </a:r>
          </a:p>
        </p:txBody>
      </p:sp>
      <p:sp>
        <p:nvSpPr>
          <p:cNvPr id="610" name="Google Shape;116;p3"/>
          <p:cNvSpPr txBox="1"/>
          <p:nvPr/>
        </p:nvSpPr>
        <p:spPr>
          <a:xfrm>
            <a:off x="225237" y="1910788"/>
            <a:ext cx="8026777" cy="51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177800" indent="-177800">
              <a:lnSpc>
                <a:spcPct val="133333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運用資通訊技術並結合智慧終端裝置，主題包含：</a:t>
            </a:r>
          </a:p>
        </p:txBody>
      </p:sp>
      <p:grpSp>
        <p:nvGrpSpPr>
          <p:cNvPr id="613" name="Google Shape;121;p3"/>
          <p:cNvGrpSpPr/>
          <p:nvPr/>
        </p:nvGrpSpPr>
        <p:grpSpPr>
          <a:xfrm>
            <a:off x="247895" y="2921894"/>
            <a:ext cx="1447801" cy="1447801"/>
            <a:chOff x="0" y="0"/>
            <a:chExt cx="1447800" cy="1447800"/>
          </a:xfrm>
        </p:grpSpPr>
        <p:sp>
          <p:nvSpPr>
            <p:cNvPr id="611" name="圓形"/>
            <p:cNvSpPr/>
            <p:nvPr/>
          </p:nvSpPr>
          <p:spPr>
            <a:xfrm>
              <a:off x="0" y="-1"/>
              <a:ext cx="1447800" cy="1447801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  <a:gs pos="100000">
                  <a:srgbClr val="0F5000"/>
                </a:gs>
              </a:gsLst>
              <a:lin ang="27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28600" dist="38100" dir="5220000">
                <a:srgbClr val="000000">
                  <a:alpha val="3294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612" name="智慧製造"/>
            <p:cNvSpPr txBox="1"/>
            <p:nvPr/>
          </p:nvSpPr>
          <p:spPr>
            <a:xfrm>
              <a:off x="269394" y="155599"/>
              <a:ext cx="909012" cy="1136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Autofit/>
            </a:bodyPr>
            <a:lstStyle/>
            <a:p>
              <a:pPr lvl="2"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智慧製造</a:t>
              </a:r>
            </a:p>
          </p:txBody>
        </p:sp>
      </p:grpSp>
      <p:grpSp>
        <p:nvGrpSpPr>
          <p:cNvPr id="616" name="Google Shape;120;p3"/>
          <p:cNvGrpSpPr/>
          <p:nvPr/>
        </p:nvGrpSpPr>
        <p:grpSpPr>
          <a:xfrm>
            <a:off x="2075369" y="2940944"/>
            <a:ext cx="1447801" cy="1447801"/>
            <a:chOff x="0" y="0"/>
            <a:chExt cx="1447800" cy="1447800"/>
          </a:xfrm>
        </p:grpSpPr>
        <p:sp>
          <p:nvSpPr>
            <p:cNvPr id="614" name="圓形"/>
            <p:cNvSpPr/>
            <p:nvPr/>
          </p:nvSpPr>
          <p:spPr>
            <a:xfrm>
              <a:off x="-1" y="0"/>
              <a:ext cx="1447801" cy="1447801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  <a:gs pos="100000">
                  <a:srgbClr val="E22000"/>
                </a:gs>
              </a:gsLst>
              <a:lin ang="189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28600" dist="38100" dir="5220000">
                <a:srgbClr val="000000">
                  <a:alpha val="3294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</a:p>
          </p:txBody>
        </p:sp>
        <p:sp>
          <p:nvSpPr>
            <p:cNvPr id="615" name="雲端應用"/>
            <p:cNvSpPr txBox="1"/>
            <p:nvPr/>
          </p:nvSpPr>
          <p:spPr>
            <a:xfrm>
              <a:off x="267715" y="171165"/>
              <a:ext cx="912369" cy="1105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Autofit/>
            </a:bodyPr>
            <a:lstStyle/>
            <a:p>
              <a:pPr lvl="2"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雲端應用</a:t>
              </a:r>
            </a:p>
          </p:txBody>
        </p:sp>
      </p:grpSp>
      <p:grpSp>
        <p:nvGrpSpPr>
          <p:cNvPr id="619" name="Google Shape;122;p3"/>
          <p:cNvGrpSpPr/>
          <p:nvPr/>
        </p:nvGrpSpPr>
        <p:grpSpPr>
          <a:xfrm>
            <a:off x="3902843" y="2923777"/>
            <a:ext cx="1447801" cy="1444036"/>
            <a:chOff x="0" y="0"/>
            <a:chExt cx="1447800" cy="1444034"/>
          </a:xfrm>
        </p:grpSpPr>
        <p:sp>
          <p:nvSpPr>
            <p:cNvPr id="617" name="圓形"/>
            <p:cNvSpPr/>
            <p:nvPr/>
          </p:nvSpPr>
          <p:spPr>
            <a:xfrm>
              <a:off x="0" y="0"/>
              <a:ext cx="1447801" cy="1444035"/>
            </a:xfrm>
            <a:prstGeom prst="ellipse">
              <a:avLst/>
            </a:prstGeom>
            <a:solidFill>
              <a:srgbClr val="990099">
                <a:alpha val="80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28600" dist="38100" dir="5220000">
                <a:srgbClr val="000000">
                  <a:alpha val="3294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</a:p>
          </p:txBody>
        </p:sp>
        <p:sp>
          <p:nvSpPr>
            <p:cNvPr id="618" name="智慧聯網"/>
            <p:cNvSpPr txBox="1"/>
            <p:nvPr/>
          </p:nvSpPr>
          <p:spPr>
            <a:xfrm>
              <a:off x="267137" y="161791"/>
              <a:ext cx="913526" cy="1120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Autofit/>
            </a:bodyPr>
            <a:lstStyle/>
            <a:p>
              <a:pPr lvl="2"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智慧聯網</a:t>
              </a:r>
            </a:p>
          </p:txBody>
        </p:sp>
      </p:grpSp>
      <p:grpSp>
        <p:nvGrpSpPr>
          <p:cNvPr id="622" name="Google Shape;124;p3"/>
          <p:cNvGrpSpPr/>
          <p:nvPr/>
        </p:nvGrpSpPr>
        <p:grpSpPr>
          <a:xfrm>
            <a:off x="5727574" y="2940944"/>
            <a:ext cx="1453289" cy="1409701"/>
            <a:chOff x="0" y="0"/>
            <a:chExt cx="1453287" cy="1409700"/>
          </a:xfrm>
        </p:grpSpPr>
        <p:sp>
          <p:nvSpPr>
            <p:cNvPr id="620" name="橢圓形"/>
            <p:cNvSpPr/>
            <p:nvPr/>
          </p:nvSpPr>
          <p:spPr>
            <a:xfrm>
              <a:off x="0" y="-1"/>
              <a:ext cx="1453288" cy="1409701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  <a:gs pos="100000">
                  <a:srgbClr val="002774"/>
                </a:gs>
              </a:gsLst>
              <a:lin ang="27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28600" dist="38100" dir="5220000">
                <a:srgbClr val="000000">
                  <a:alpha val="3294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621" name="5G裝置應用"/>
            <p:cNvSpPr txBox="1"/>
            <p:nvPr/>
          </p:nvSpPr>
          <p:spPr>
            <a:xfrm>
              <a:off x="257432" y="203162"/>
              <a:ext cx="938423" cy="10033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Autofit/>
            </a:bodyPr>
            <a:lstStyle/>
            <a:p>
              <a:pPr lvl="2" algn="ctr">
                <a:defRPr sz="22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5G裝置應用</a:t>
              </a:r>
            </a:p>
          </p:txBody>
        </p:sp>
      </p:grpSp>
      <p:grpSp>
        <p:nvGrpSpPr>
          <p:cNvPr id="625" name="Google Shape;123;p3"/>
          <p:cNvGrpSpPr/>
          <p:nvPr/>
        </p:nvGrpSpPr>
        <p:grpSpPr>
          <a:xfrm>
            <a:off x="7557792" y="2956052"/>
            <a:ext cx="1447801" cy="1448624"/>
            <a:chOff x="0" y="0"/>
            <a:chExt cx="1447800" cy="1448623"/>
          </a:xfrm>
        </p:grpSpPr>
        <p:sp>
          <p:nvSpPr>
            <p:cNvPr id="623" name="圓形"/>
            <p:cNvSpPr/>
            <p:nvPr/>
          </p:nvSpPr>
          <p:spPr>
            <a:xfrm>
              <a:off x="0" y="0"/>
              <a:ext cx="1447801" cy="1448624"/>
            </a:xfrm>
            <a:prstGeom prst="ellipse">
              <a:avLst/>
            </a:prstGeom>
            <a:gradFill flip="none" rotWithShape="1">
              <a:gsLst>
                <a:gs pos="0">
                  <a:srgbClr val="D49E6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C55A11"/>
                </a:gs>
              </a:gsLst>
              <a:lin ang="27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28600" dist="38100" dir="5220000">
                <a:srgbClr val="000000">
                  <a:alpha val="3294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</a:p>
          </p:txBody>
        </p:sp>
        <p:sp>
          <p:nvSpPr>
            <p:cNvPr id="624" name="AR/…"/>
            <p:cNvSpPr txBox="1"/>
            <p:nvPr/>
          </p:nvSpPr>
          <p:spPr>
            <a:xfrm>
              <a:off x="261433" y="231707"/>
              <a:ext cx="924933" cy="985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Autofit/>
            </a:bodyPr>
            <a:lstStyle/>
            <a:p>
              <a:pPr lvl="2"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AR/</a:t>
              </a:r>
            </a:p>
            <a:p>
              <a:pPr lvl="2" algn="ctr">
                <a:defRPr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VR</a:t>
              </a:r>
            </a:p>
          </p:txBody>
        </p:sp>
      </p:grpSp>
      <p:sp>
        <p:nvSpPr>
          <p:cNvPr id="626" name="Google Shape;119;p3"/>
          <p:cNvSpPr txBox="1"/>
          <p:nvPr/>
        </p:nvSpPr>
        <p:spPr>
          <a:xfrm>
            <a:off x="299880" y="4688220"/>
            <a:ext cx="8653728" cy="10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177800" indent="-177800">
              <a:lnSpc>
                <a:spcPct val="133333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使用的開發平臺不限，須同時包含軟體及硬體之整合開發。</a:t>
            </a:r>
          </a:p>
          <a:p>
            <a:pPr marL="177800" indent="-177800">
              <a:lnSpc>
                <a:spcPct val="133333"/>
              </a:lnSpc>
              <a:buClr>
                <a:srgbClr val="C00000"/>
              </a:buClr>
              <a:buSzPts val="2400"/>
              <a:buFont typeface="Arial"/>
              <a:buChar char="•"/>
              <a:defRPr b="1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納入資安及元宇宙應用酌予加分。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130;p4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628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29" name="3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631" name="Google Shape;131;p4"/>
          <p:cNvSpPr txBox="1"/>
          <p:nvPr/>
        </p:nvSpPr>
        <p:spPr>
          <a:xfrm>
            <a:off x="1051178" y="1227138"/>
            <a:ext cx="82083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參賽資格</a:t>
            </a:r>
          </a:p>
        </p:txBody>
      </p:sp>
      <p:grpSp>
        <p:nvGrpSpPr>
          <p:cNvPr id="636" name="Google Shape;133;p4"/>
          <p:cNvGrpSpPr/>
          <p:nvPr/>
        </p:nvGrpSpPr>
        <p:grpSpPr>
          <a:xfrm>
            <a:off x="520699" y="2438196"/>
            <a:ext cx="3219451" cy="3238501"/>
            <a:chOff x="0" y="0"/>
            <a:chExt cx="3219449" cy="3238500"/>
          </a:xfrm>
        </p:grpSpPr>
        <p:sp>
          <p:nvSpPr>
            <p:cNvPr id="632" name="Google Shape;134;p4"/>
            <p:cNvSpPr/>
            <p:nvPr/>
          </p:nvSpPr>
          <p:spPr>
            <a:xfrm>
              <a:off x="-1" y="0"/>
              <a:ext cx="2420939" cy="323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21600"/>
                  </a:moveTo>
                  <a:cubicBezTo>
                    <a:pt x="6462" y="21600"/>
                    <a:pt x="0" y="16777"/>
                    <a:pt x="0" y="10810"/>
                  </a:cubicBezTo>
                  <a:cubicBezTo>
                    <a:pt x="0" y="4823"/>
                    <a:pt x="6462" y="0"/>
                    <a:pt x="144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10431" y="0"/>
                    <a:pt x="7200" y="2402"/>
                    <a:pt x="7200" y="5376"/>
                  </a:cubicBezTo>
                  <a:cubicBezTo>
                    <a:pt x="7200" y="8369"/>
                    <a:pt x="10431" y="10790"/>
                    <a:pt x="14400" y="10790"/>
                  </a:cubicBezTo>
                  <a:cubicBezTo>
                    <a:pt x="18369" y="10790"/>
                    <a:pt x="21600" y="13212"/>
                    <a:pt x="21600" y="16205"/>
                  </a:cubicBezTo>
                  <a:cubicBezTo>
                    <a:pt x="21600" y="19179"/>
                    <a:pt x="18369" y="21600"/>
                    <a:pt x="144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  <a:gs pos="100000">
                  <a:srgbClr val="002774"/>
                </a:gs>
              </a:gsLst>
              <a:lin ang="27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28600" dist="38100" dir="5220000">
                <a:srgbClr val="000000">
                  <a:alpha val="3294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6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</a:p>
          </p:txBody>
        </p:sp>
        <p:sp>
          <p:nvSpPr>
            <p:cNvPr id="633" name="Google Shape;135;p4"/>
            <p:cNvSpPr txBox="1"/>
            <p:nvPr/>
          </p:nvSpPr>
          <p:spPr>
            <a:xfrm>
              <a:off x="306650" y="1644252"/>
              <a:ext cx="2115001" cy="115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</a:defRPr>
              </a:pPr>
              <a:r>
                <a:t>技術型高中</a:t>
              </a:r>
            </a:p>
            <a:p>
              <a:pPr algn="ctr">
                <a:defRPr b="1" sz="2400">
                  <a:solidFill>
                    <a:srgbClr val="FFFFFF"/>
                  </a:solidFill>
                </a:defRPr>
              </a:pPr>
              <a:r>
                <a:t>在學高中生</a:t>
              </a:r>
            </a:p>
            <a:p>
              <a:pPr algn="ctr">
                <a:defRPr b="1">
                  <a:solidFill>
                    <a:srgbClr val="FFFFFF"/>
                  </a:solidFill>
                </a:defRPr>
              </a:pPr>
              <a:r>
                <a:t>(技高專業學程學生)</a:t>
              </a:r>
            </a:p>
          </p:txBody>
        </p:sp>
        <p:sp>
          <p:nvSpPr>
            <p:cNvPr id="634" name="Google Shape;136;p4"/>
            <p:cNvSpPr/>
            <p:nvPr/>
          </p:nvSpPr>
          <p:spPr>
            <a:xfrm>
              <a:off x="798510" y="0"/>
              <a:ext cx="2420939" cy="323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15138" y="0"/>
                    <a:pt x="21600" y="4823"/>
                    <a:pt x="21600" y="10810"/>
                  </a:cubicBezTo>
                  <a:cubicBezTo>
                    <a:pt x="21600" y="16777"/>
                    <a:pt x="15138" y="21600"/>
                    <a:pt x="7200" y="21600"/>
                  </a:cubicBezTo>
                  <a:cubicBezTo>
                    <a:pt x="7200" y="21600"/>
                    <a:pt x="7200" y="21600"/>
                    <a:pt x="7200" y="21600"/>
                  </a:cubicBezTo>
                  <a:cubicBezTo>
                    <a:pt x="11169" y="21600"/>
                    <a:pt x="14400" y="19198"/>
                    <a:pt x="14400" y="16224"/>
                  </a:cubicBezTo>
                  <a:cubicBezTo>
                    <a:pt x="14400" y="13231"/>
                    <a:pt x="11169" y="10810"/>
                    <a:pt x="7200" y="10810"/>
                  </a:cubicBezTo>
                  <a:cubicBezTo>
                    <a:pt x="3231" y="10810"/>
                    <a:pt x="0" y="8388"/>
                    <a:pt x="0" y="5395"/>
                  </a:cubicBezTo>
                  <a:cubicBezTo>
                    <a:pt x="0" y="2421"/>
                    <a:pt x="3231" y="0"/>
                    <a:pt x="72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  <a:gs pos="100000">
                  <a:srgbClr val="E22000"/>
                </a:gs>
              </a:gsLst>
              <a:lin ang="189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28600" dist="38100" dir="5220000">
                <a:srgbClr val="000000">
                  <a:alpha val="3294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</a:p>
          </p:txBody>
        </p:sp>
        <p:sp>
          <p:nvSpPr>
            <p:cNvPr id="635" name="Google Shape;137;p4"/>
            <p:cNvSpPr txBox="1"/>
            <p:nvPr/>
          </p:nvSpPr>
          <p:spPr>
            <a:xfrm>
              <a:off x="952475" y="290513"/>
              <a:ext cx="1695451" cy="115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</a:defRPr>
              </a:pPr>
              <a:r>
                <a:t>技專校院</a:t>
              </a:r>
            </a:p>
            <a:p>
              <a:pPr algn="ctr">
                <a:defRPr b="1" sz="2400">
                  <a:solidFill>
                    <a:srgbClr val="FFFFFF"/>
                  </a:solidFill>
                </a:defRPr>
              </a:pPr>
              <a:r>
                <a:t>在學大學生</a:t>
              </a:r>
            </a:p>
            <a:p>
              <a:pPr algn="ctr">
                <a:defRPr b="1">
                  <a:solidFill>
                    <a:srgbClr val="FFFFFF"/>
                  </a:solidFill>
                </a:defRPr>
              </a:pPr>
              <a:r>
                <a:t>(同等學歷)</a:t>
              </a:r>
            </a:p>
          </p:txBody>
        </p:sp>
      </p:grpSp>
      <p:sp>
        <p:nvSpPr>
          <p:cNvPr id="637" name="Google Shape;138;p4"/>
          <p:cNvSpPr txBox="1"/>
          <p:nvPr/>
        </p:nvSpPr>
        <p:spPr>
          <a:xfrm>
            <a:off x="3909953" y="1434375"/>
            <a:ext cx="4782241" cy="223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177800" indent="-177800" algn="just">
              <a:lnSpc>
                <a:spcPct val="208333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每隊需指導教師1-2人</a:t>
            </a:r>
          </a:p>
          <a:p>
            <a:pPr marL="177800" indent="-177800" algn="just">
              <a:lnSpc>
                <a:spcPct val="208333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隊員2-6人</a:t>
            </a:r>
          </a:p>
          <a:p>
            <a:pPr algn="just">
              <a:lnSpc>
                <a:spcPct val="136363"/>
              </a:lnSpc>
              <a:defRPr b="1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(技專生與技高生比例皆不能低於30%)</a:t>
            </a:r>
          </a:p>
        </p:txBody>
      </p:sp>
      <p:graphicFrame>
        <p:nvGraphicFramePr>
          <p:cNvPr id="638" name="Google Shape;139;p4"/>
          <p:cNvGraphicFramePr/>
          <p:nvPr/>
        </p:nvGraphicFramePr>
        <p:xfrm>
          <a:off x="3864228" y="3603044"/>
          <a:ext cx="5035351" cy="24844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839225"/>
                <a:gridCol w="839225"/>
                <a:gridCol w="839225"/>
                <a:gridCol w="839225"/>
                <a:gridCol w="839225"/>
                <a:gridCol w="839225"/>
              </a:tblGrid>
              <a:tr h="62327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Calibri"/>
                        </a:rPr>
                        <a:t>總人數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Calibri"/>
                        </a:rPr>
                        <a:t>技專生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Calibri"/>
                        </a:rPr>
                        <a:t>技高生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Calibri"/>
                        </a:rPr>
                        <a:t>總人數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Calibri"/>
                        </a:rPr>
                        <a:t>技專生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Calibri"/>
                        </a:rPr>
                        <a:t>技高生</a:t>
                      </a:r>
                    </a:p>
                  </a:txBody>
                  <a:tcPr marL="45725" marR="45725" marT="45725" marB="45725" anchor="ctr" anchorCtr="0" horzOverflow="overflow"/>
                </a:tc>
              </a:tr>
              <a:tr h="372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2人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1人</a:t>
                      </a:r>
                      <a:r>
                        <a:rPr sz="1100"/>
                        <a:t>(50%)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1人</a:t>
                      </a:r>
                      <a:r>
                        <a:rPr sz="1100"/>
                        <a:t>(50%)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5人(B)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(40%)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3人</a:t>
                      </a:r>
                      <a:r>
                        <a:rPr sz="1100"/>
                        <a:t>(60%)</a:t>
                      </a:r>
                    </a:p>
                  </a:txBody>
                  <a:tcPr marL="45725" marR="45725" marT="45725" marB="45725" anchor="ctr" anchorCtr="0" horzOverflow="overflow"/>
                </a:tc>
              </a:tr>
              <a:tr h="372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3人(A)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(67%)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1人</a:t>
                      </a:r>
                      <a:r>
                        <a:rPr sz="1100"/>
                        <a:t>(33%)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6人(A)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3人</a:t>
                      </a:r>
                      <a:r>
                        <a:rPr sz="1100"/>
                        <a:t>(50%)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3人</a:t>
                      </a:r>
                      <a:r>
                        <a:rPr sz="1100"/>
                        <a:t>(50%)</a:t>
                      </a:r>
                    </a:p>
                  </a:txBody>
                  <a:tcPr marL="45725" marR="45725" marT="45725" marB="45725" anchor="ctr" anchorCtr="0" horzOverflow="overflow"/>
                </a:tc>
              </a:tr>
              <a:tr h="372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3人(B)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1人</a:t>
                      </a:r>
                      <a:r>
                        <a:rPr sz="1100"/>
                        <a:t>(33%)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(67%)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6人(B)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4人</a:t>
                      </a:r>
                      <a:r>
                        <a:rPr sz="1100"/>
                        <a:t>(67%)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(33%)</a:t>
                      </a:r>
                    </a:p>
                  </a:txBody>
                  <a:tcPr marL="45725" marR="45725" marT="45725" marB="45725" anchor="ctr" anchorCtr="0" horzOverflow="overflow"/>
                </a:tc>
              </a:tr>
              <a:tr h="372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4人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(50%)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(50%)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6人(C)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(33%)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4人</a:t>
                      </a:r>
                      <a:r>
                        <a:rPr sz="1100"/>
                        <a:t>(67%)</a:t>
                      </a:r>
                    </a:p>
                  </a:txBody>
                  <a:tcPr marL="45725" marR="45725" marT="45725" marB="45725" anchor="ctr" anchorCtr="0" horzOverflow="overflow"/>
                </a:tc>
              </a:tr>
              <a:tr h="372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n w="9525" cap="flat">
                            <a:solidFill>
                              <a:srgbClr val="31859C"/>
                            </a:solidFill>
                            <a:prstDash val="solid"/>
                            <a:round/>
                          </a:ln>
                          <a:sym typeface="Calibri"/>
                        </a:rPr>
                        <a:t>5人(A)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3人</a:t>
                      </a:r>
                      <a:r>
                        <a:rPr sz="1100"/>
                        <a:t>(60%)</a:t>
                      </a:r>
                    </a:p>
                  </a:txBody>
                  <a:tcPr marL="45725" marR="45725" marT="45725" marB="457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t>2人</a:t>
                      </a:r>
                      <a:r>
                        <a:rPr sz="1100"/>
                        <a:t>(40%)</a:t>
                      </a:r>
                    </a:p>
                  </a:txBody>
                  <a:tcPr marL="45725" marR="45725" marT="45725" marB="45725" anchor="ctr" anchorCtr="0" horzOverflow="overflow"/>
                </a:tc>
                <a:tc gridSpan="3">
                  <a:txBody>
                    <a:bodyPr/>
                    <a:lstStyle/>
                    <a:p>
                      <a:pPr algn="ctr">
                        <a:defRPr sz="1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</a:p>
                  </a:txBody>
                  <a:tcPr marL="45725" marR="45725" marT="45725" marB="45725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144;p5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640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41" name="4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643" name="Google Shape;145;p5"/>
          <p:cNvSpPr txBox="1"/>
          <p:nvPr/>
        </p:nvSpPr>
        <p:spPr>
          <a:xfrm>
            <a:off x="1109662" y="1250950"/>
            <a:ext cx="159013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競賽期程</a:t>
            </a:r>
          </a:p>
        </p:txBody>
      </p:sp>
      <p:sp>
        <p:nvSpPr>
          <p:cNvPr id="644" name="Google Shape;147;p5"/>
          <p:cNvSpPr/>
          <p:nvPr/>
        </p:nvSpPr>
        <p:spPr>
          <a:xfrm>
            <a:off x="1129630" y="2276872"/>
            <a:ext cx="1309135" cy="130913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0" dist="50800" dir="540000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648" name="Google Shape;148;p5"/>
          <p:cNvGrpSpPr/>
          <p:nvPr/>
        </p:nvGrpSpPr>
        <p:grpSpPr>
          <a:xfrm>
            <a:off x="1587278" y="2659802"/>
            <a:ext cx="393837" cy="631620"/>
            <a:chOff x="0" y="0"/>
            <a:chExt cx="393835" cy="631619"/>
          </a:xfrm>
        </p:grpSpPr>
        <p:sp>
          <p:nvSpPr>
            <p:cNvPr id="645" name="Google Shape;149;p5"/>
            <p:cNvSpPr/>
            <p:nvPr/>
          </p:nvSpPr>
          <p:spPr>
            <a:xfrm>
              <a:off x="101554" y="515202"/>
              <a:ext cx="193203" cy="3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85" y="0"/>
                  </a:moveTo>
                  <a:lnTo>
                    <a:pt x="1385" y="0"/>
                  </a:lnTo>
                  <a:lnTo>
                    <a:pt x="554" y="2700"/>
                  </a:lnTo>
                  <a:lnTo>
                    <a:pt x="0" y="10800"/>
                  </a:lnTo>
                  <a:lnTo>
                    <a:pt x="554" y="18900"/>
                  </a:lnTo>
                  <a:lnTo>
                    <a:pt x="1385" y="21600"/>
                  </a:lnTo>
                  <a:lnTo>
                    <a:pt x="20215" y="21600"/>
                  </a:lnTo>
                  <a:lnTo>
                    <a:pt x="21046" y="18900"/>
                  </a:lnTo>
                  <a:lnTo>
                    <a:pt x="21600" y="10800"/>
                  </a:lnTo>
                  <a:lnTo>
                    <a:pt x="21046" y="2700"/>
                  </a:lnTo>
                  <a:lnTo>
                    <a:pt x="20215" y="0"/>
                  </a:lnTo>
                  <a:lnTo>
                    <a:pt x="193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 u="sng"/>
              </a:pPr>
            </a:p>
          </p:txBody>
        </p:sp>
        <p:sp>
          <p:nvSpPr>
            <p:cNvPr id="646" name="Google Shape;150;p5"/>
            <p:cNvSpPr/>
            <p:nvPr/>
          </p:nvSpPr>
          <p:spPr>
            <a:xfrm>
              <a:off x="101554" y="589511"/>
              <a:ext cx="193203" cy="4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85" y="0"/>
                  </a:moveTo>
                  <a:lnTo>
                    <a:pt x="2215" y="0"/>
                  </a:lnTo>
                  <a:lnTo>
                    <a:pt x="554" y="2541"/>
                  </a:lnTo>
                  <a:lnTo>
                    <a:pt x="0" y="10165"/>
                  </a:lnTo>
                  <a:lnTo>
                    <a:pt x="277" y="15247"/>
                  </a:lnTo>
                  <a:lnTo>
                    <a:pt x="554" y="17788"/>
                  </a:lnTo>
                  <a:lnTo>
                    <a:pt x="1385" y="20329"/>
                  </a:lnTo>
                  <a:lnTo>
                    <a:pt x="2215" y="21600"/>
                  </a:lnTo>
                  <a:lnTo>
                    <a:pt x="19385" y="21600"/>
                  </a:lnTo>
                  <a:lnTo>
                    <a:pt x="20215" y="20329"/>
                  </a:lnTo>
                  <a:lnTo>
                    <a:pt x="21046" y="17788"/>
                  </a:lnTo>
                  <a:lnTo>
                    <a:pt x="21323" y="15247"/>
                  </a:lnTo>
                  <a:lnTo>
                    <a:pt x="21600" y="10165"/>
                  </a:lnTo>
                  <a:lnTo>
                    <a:pt x="21046" y="2541"/>
                  </a:lnTo>
                  <a:lnTo>
                    <a:pt x="193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 u="sng"/>
              </a:pPr>
            </a:p>
          </p:txBody>
        </p:sp>
        <p:sp>
          <p:nvSpPr>
            <p:cNvPr id="647" name="Google Shape;151;p5"/>
            <p:cNvSpPr/>
            <p:nvPr/>
          </p:nvSpPr>
          <p:spPr>
            <a:xfrm>
              <a:off x="0" y="-1"/>
              <a:ext cx="393836" cy="48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11" y="0"/>
                  </a:moveTo>
                  <a:lnTo>
                    <a:pt x="10325" y="0"/>
                  </a:lnTo>
                  <a:lnTo>
                    <a:pt x="8151" y="223"/>
                  </a:lnTo>
                  <a:lnTo>
                    <a:pt x="6249" y="891"/>
                  </a:lnTo>
                  <a:lnTo>
                    <a:pt x="5434" y="1225"/>
                  </a:lnTo>
                  <a:lnTo>
                    <a:pt x="4483" y="1670"/>
                  </a:lnTo>
                  <a:lnTo>
                    <a:pt x="3804" y="2227"/>
                  </a:lnTo>
                  <a:lnTo>
                    <a:pt x="2989" y="2784"/>
                  </a:lnTo>
                  <a:lnTo>
                    <a:pt x="2309" y="3340"/>
                  </a:lnTo>
                  <a:lnTo>
                    <a:pt x="1766" y="4008"/>
                  </a:lnTo>
                  <a:lnTo>
                    <a:pt x="1223" y="4788"/>
                  </a:lnTo>
                  <a:lnTo>
                    <a:pt x="815" y="5456"/>
                  </a:lnTo>
                  <a:lnTo>
                    <a:pt x="543" y="6346"/>
                  </a:lnTo>
                  <a:lnTo>
                    <a:pt x="272" y="7126"/>
                  </a:lnTo>
                  <a:lnTo>
                    <a:pt x="136" y="8016"/>
                  </a:lnTo>
                  <a:lnTo>
                    <a:pt x="0" y="8796"/>
                  </a:lnTo>
                  <a:lnTo>
                    <a:pt x="136" y="9798"/>
                  </a:lnTo>
                  <a:lnTo>
                    <a:pt x="408" y="10689"/>
                  </a:lnTo>
                  <a:lnTo>
                    <a:pt x="679" y="11691"/>
                  </a:lnTo>
                  <a:lnTo>
                    <a:pt x="1223" y="12581"/>
                  </a:lnTo>
                  <a:lnTo>
                    <a:pt x="1766" y="13361"/>
                  </a:lnTo>
                  <a:lnTo>
                    <a:pt x="2445" y="14252"/>
                  </a:lnTo>
                  <a:lnTo>
                    <a:pt x="4075" y="15699"/>
                  </a:lnTo>
                  <a:lnTo>
                    <a:pt x="4619" y="16256"/>
                  </a:lnTo>
                  <a:lnTo>
                    <a:pt x="5026" y="16701"/>
                  </a:lnTo>
                  <a:lnTo>
                    <a:pt x="5298" y="17035"/>
                  </a:lnTo>
                  <a:lnTo>
                    <a:pt x="5434" y="17926"/>
                  </a:lnTo>
                  <a:lnTo>
                    <a:pt x="5570" y="18928"/>
                  </a:lnTo>
                  <a:lnTo>
                    <a:pt x="5570" y="20041"/>
                  </a:lnTo>
                  <a:lnTo>
                    <a:pt x="5706" y="20375"/>
                  </a:lnTo>
                  <a:lnTo>
                    <a:pt x="6249" y="21043"/>
                  </a:lnTo>
                  <a:lnTo>
                    <a:pt x="6521" y="21266"/>
                  </a:lnTo>
                  <a:lnTo>
                    <a:pt x="6928" y="21377"/>
                  </a:lnTo>
                  <a:lnTo>
                    <a:pt x="7472" y="21489"/>
                  </a:lnTo>
                  <a:lnTo>
                    <a:pt x="7879" y="21600"/>
                  </a:lnTo>
                  <a:lnTo>
                    <a:pt x="13721" y="21600"/>
                  </a:lnTo>
                  <a:lnTo>
                    <a:pt x="14264" y="21489"/>
                  </a:lnTo>
                  <a:lnTo>
                    <a:pt x="15079" y="21266"/>
                  </a:lnTo>
                  <a:lnTo>
                    <a:pt x="15351" y="21043"/>
                  </a:lnTo>
                  <a:lnTo>
                    <a:pt x="15894" y="20375"/>
                  </a:lnTo>
                  <a:lnTo>
                    <a:pt x="16030" y="20041"/>
                  </a:lnTo>
                  <a:lnTo>
                    <a:pt x="16030" y="18928"/>
                  </a:lnTo>
                  <a:lnTo>
                    <a:pt x="16166" y="17926"/>
                  </a:lnTo>
                  <a:lnTo>
                    <a:pt x="16438" y="17035"/>
                  </a:lnTo>
                  <a:lnTo>
                    <a:pt x="16574" y="16701"/>
                  </a:lnTo>
                  <a:lnTo>
                    <a:pt x="16981" y="16256"/>
                  </a:lnTo>
                  <a:lnTo>
                    <a:pt x="17660" y="15699"/>
                  </a:lnTo>
                  <a:lnTo>
                    <a:pt x="19155" y="14252"/>
                  </a:lnTo>
                  <a:lnTo>
                    <a:pt x="19834" y="13361"/>
                  </a:lnTo>
                  <a:lnTo>
                    <a:pt x="20377" y="12581"/>
                  </a:lnTo>
                  <a:lnTo>
                    <a:pt x="20921" y="11691"/>
                  </a:lnTo>
                  <a:lnTo>
                    <a:pt x="21192" y="10689"/>
                  </a:lnTo>
                  <a:lnTo>
                    <a:pt x="21464" y="9798"/>
                  </a:lnTo>
                  <a:lnTo>
                    <a:pt x="21600" y="8796"/>
                  </a:lnTo>
                  <a:lnTo>
                    <a:pt x="21464" y="8016"/>
                  </a:lnTo>
                  <a:lnTo>
                    <a:pt x="21328" y="7126"/>
                  </a:lnTo>
                  <a:lnTo>
                    <a:pt x="21192" y="6346"/>
                  </a:lnTo>
                  <a:lnTo>
                    <a:pt x="20377" y="4788"/>
                  </a:lnTo>
                  <a:lnTo>
                    <a:pt x="19834" y="4008"/>
                  </a:lnTo>
                  <a:lnTo>
                    <a:pt x="19291" y="3340"/>
                  </a:lnTo>
                  <a:lnTo>
                    <a:pt x="17932" y="2227"/>
                  </a:lnTo>
                  <a:lnTo>
                    <a:pt x="17117" y="1670"/>
                  </a:lnTo>
                  <a:lnTo>
                    <a:pt x="16302" y="1225"/>
                  </a:lnTo>
                  <a:lnTo>
                    <a:pt x="14400" y="557"/>
                  </a:lnTo>
                  <a:lnTo>
                    <a:pt x="12498" y="111"/>
                  </a:lnTo>
                  <a:lnTo>
                    <a:pt x="11411" y="0"/>
                  </a:lnTo>
                  <a:close/>
                  <a:moveTo>
                    <a:pt x="18068" y="9241"/>
                  </a:moveTo>
                  <a:lnTo>
                    <a:pt x="17525" y="9130"/>
                  </a:lnTo>
                  <a:lnTo>
                    <a:pt x="17117" y="8907"/>
                  </a:lnTo>
                  <a:lnTo>
                    <a:pt x="16845" y="8573"/>
                  </a:lnTo>
                  <a:lnTo>
                    <a:pt x="16709" y="8128"/>
                  </a:lnTo>
                  <a:lnTo>
                    <a:pt x="16574" y="7348"/>
                  </a:lnTo>
                  <a:lnTo>
                    <a:pt x="16302" y="6680"/>
                  </a:lnTo>
                  <a:lnTo>
                    <a:pt x="15894" y="6012"/>
                  </a:lnTo>
                  <a:lnTo>
                    <a:pt x="15351" y="5344"/>
                  </a:lnTo>
                  <a:lnTo>
                    <a:pt x="14672" y="4899"/>
                  </a:lnTo>
                  <a:lnTo>
                    <a:pt x="13857" y="4454"/>
                  </a:lnTo>
                  <a:lnTo>
                    <a:pt x="13042" y="4231"/>
                  </a:lnTo>
                  <a:lnTo>
                    <a:pt x="12091" y="4120"/>
                  </a:lnTo>
                  <a:lnTo>
                    <a:pt x="11547" y="4008"/>
                  </a:lnTo>
                  <a:lnTo>
                    <a:pt x="11140" y="3786"/>
                  </a:lnTo>
                  <a:lnTo>
                    <a:pt x="10868" y="3340"/>
                  </a:lnTo>
                  <a:lnTo>
                    <a:pt x="10732" y="2895"/>
                  </a:lnTo>
                  <a:lnTo>
                    <a:pt x="10868" y="2449"/>
                  </a:lnTo>
                  <a:lnTo>
                    <a:pt x="11275" y="2115"/>
                  </a:lnTo>
                  <a:lnTo>
                    <a:pt x="11683" y="1893"/>
                  </a:lnTo>
                  <a:lnTo>
                    <a:pt x="12226" y="1893"/>
                  </a:lnTo>
                  <a:lnTo>
                    <a:pt x="13721" y="2004"/>
                  </a:lnTo>
                  <a:lnTo>
                    <a:pt x="15079" y="2449"/>
                  </a:lnTo>
                  <a:lnTo>
                    <a:pt x="16302" y="3006"/>
                  </a:lnTo>
                  <a:lnTo>
                    <a:pt x="17389" y="3786"/>
                  </a:lnTo>
                  <a:lnTo>
                    <a:pt x="18204" y="4788"/>
                  </a:lnTo>
                  <a:lnTo>
                    <a:pt x="18883" y="5790"/>
                  </a:lnTo>
                  <a:lnTo>
                    <a:pt x="19291" y="6903"/>
                  </a:lnTo>
                  <a:lnTo>
                    <a:pt x="19426" y="8128"/>
                  </a:lnTo>
                  <a:lnTo>
                    <a:pt x="19291" y="8573"/>
                  </a:lnTo>
                  <a:lnTo>
                    <a:pt x="19019" y="8907"/>
                  </a:lnTo>
                  <a:lnTo>
                    <a:pt x="18611" y="9130"/>
                  </a:lnTo>
                  <a:lnTo>
                    <a:pt x="18068" y="924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 u="sng"/>
              </a:pPr>
            </a:p>
          </p:txBody>
        </p:sp>
      </p:grpSp>
      <p:sp>
        <p:nvSpPr>
          <p:cNvPr id="649" name="Google Shape;152;p5"/>
          <p:cNvSpPr/>
          <p:nvPr/>
        </p:nvSpPr>
        <p:spPr>
          <a:xfrm>
            <a:off x="3846217" y="2289943"/>
            <a:ext cx="1309135" cy="1309135"/>
          </a:xfrm>
          <a:prstGeom prst="ellipse">
            <a:avLst/>
          </a:prstGeom>
          <a:solidFill>
            <a:srgbClr val="E46C0A"/>
          </a:solidFill>
          <a:ln w="12700">
            <a:miter lim="400000"/>
          </a:ln>
          <a:effectLst>
            <a:outerShdw sx="100000" sy="100000" kx="0" ky="0" algn="b" rotWithShape="0" blurRad="254000" dist="50800" dir="540000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652" name="Google Shape;153;p5"/>
          <p:cNvGrpSpPr/>
          <p:nvPr/>
        </p:nvGrpSpPr>
        <p:grpSpPr>
          <a:xfrm>
            <a:off x="4294706" y="2630145"/>
            <a:ext cx="412159" cy="582337"/>
            <a:chOff x="0" y="0"/>
            <a:chExt cx="412158" cy="582336"/>
          </a:xfrm>
        </p:grpSpPr>
        <p:sp>
          <p:nvSpPr>
            <p:cNvPr id="650" name="Google Shape;154;p5"/>
            <p:cNvSpPr/>
            <p:nvPr/>
          </p:nvSpPr>
          <p:spPr>
            <a:xfrm>
              <a:off x="281863" y="0"/>
              <a:ext cx="130295" cy="15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27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19705"/>
                  </a:lnTo>
                  <a:lnTo>
                    <a:pt x="882" y="20842"/>
                  </a:lnTo>
                  <a:lnTo>
                    <a:pt x="352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651" name="Google Shape;155;p5"/>
            <p:cNvSpPr/>
            <p:nvPr/>
          </p:nvSpPr>
          <p:spPr>
            <a:xfrm>
              <a:off x="-1" y="0"/>
              <a:ext cx="412159" cy="58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57" y="4833"/>
                  </a:moveTo>
                  <a:lnTo>
                    <a:pt x="13657" y="0"/>
                  </a:lnTo>
                  <a:lnTo>
                    <a:pt x="2369" y="0"/>
                  </a:lnTo>
                  <a:lnTo>
                    <a:pt x="1812" y="99"/>
                  </a:lnTo>
                  <a:lnTo>
                    <a:pt x="1394" y="197"/>
                  </a:lnTo>
                  <a:lnTo>
                    <a:pt x="1115" y="296"/>
                  </a:lnTo>
                  <a:lnTo>
                    <a:pt x="697" y="493"/>
                  </a:lnTo>
                  <a:lnTo>
                    <a:pt x="418" y="690"/>
                  </a:lnTo>
                  <a:lnTo>
                    <a:pt x="139" y="1282"/>
                  </a:lnTo>
                  <a:lnTo>
                    <a:pt x="0" y="1677"/>
                  </a:lnTo>
                  <a:lnTo>
                    <a:pt x="0" y="20022"/>
                  </a:lnTo>
                  <a:lnTo>
                    <a:pt x="418" y="20910"/>
                  </a:lnTo>
                  <a:lnTo>
                    <a:pt x="697" y="21107"/>
                  </a:lnTo>
                  <a:lnTo>
                    <a:pt x="1115" y="21304"/>
                  </a:lnTo>
                  <a:lnTo>
                    <a:pt x="1394" y="21501"/>
                  </a:lnTo>
                  <a:lnTo>
                    <a:pt x="1812" y="21600"/>
                  </a:lnTo>
                  <a:lnTo>
                    <a:pt x="19788" y="21600"/>
                  </a:lnTo>
                  <a:lnTo>
                    <a:pt x="20206" y="21501"/>
                  </a:lnTo>
                  <a:lnTo>
                    <a:pt x="20485" y="21304"/>
                  </a:lnTo>
                  <a:lnTo>
                    <a:pt x="20903" y="21205"/>
                  </a:lnTo>
                  <a:lnTo>
                    <a:pt x="21182" y="20910"/>
                  </a:lnTo>
                  <a:lnTo>
                    <a:pt x="21600" y="20022"/>
                  </a:lnTo>
                  <a:lnTo>
                    <a:pt x="21600" y="6411"/>
                  </a:lnTo>
                  <a:lnTo>
                    <a:pt x="15468" y="6411"/>
                  </a:lnTo>
                  <a:lnTo>
                    <a:pt x="15050" y="6312"/>
                  </a:lnTo>
                  <a:lnTo>
                    <a:pt x="14632" y="6115"/>
                  </a:lnTo>
                  <a:lnTo>
                    <a:pt x="14075" y="5721"/>
                  </a:lnTo>
                  <a:lnTo>
                    <a:pt x="13796" y="5425"/>
                  </a:lnTo>
                  <a:lnTo>
                    <a:pt x="13657" y="5129"/>
                  </a:lnTo>
                  <a:lnTo>
                    <a:pt x="13657" y="4833"/>
                  </a:lnTo>
                  <a:close/>
                  <a:moveTo>
                    <a:pt x="3484" y="3255"/>
                  </a:moveTo>
                  <a:lnTo>
                    <a:pt x="11427" y="3255"/>
                  </a:lnTo>
                  <a:lnTo>
                    <a:pt x="11427" y="4044"/>
                  </a:lnTo>
                  <a:lnTo>
                    <a:pt x="3484" y="4044"/>
                  </a:lnTo>
                  <a:lnTo>
                    <a:pt x="3484" y="3255"/>
                  </a:lnTo>
                  <a:close/>
                  <a:moveTo>
                    <a:pt x="3484" y="5622"/>
                  </a:moveTo>
                  <a:lnTo>
                    <a:pt x="9058" y="5622"/>
                  </a:lnTo>
                  <a:lnTo>
                    <a:pt x="9058" y="6411"/>
                  </a:lnTo>
                  <a:lnTo>
                    <a:pt x="3484" y="6411"/>
                  </a:lnTo>
                  <a:lnTo>
                    <a:pt x="3484" y="5622"/>
                  </a:lnTo>
                  <a:close/>
                  <a:moveTo>
                    <a:pt x="3484" y="10455"/>
                  </a:moveTo>
                  <a:lnTo>
                    <a:pt x="14772" y="10455"/>
                  </a:lnTo>
                  <a:lnTo>
                    <a:pt x="14772" y="11244"/>
                  </a:lnTo>
                  <a:lnTo>
                    <a:pt x="3484" y="11244"/>
                  </a:lnTo>
                  <a:lnTo>
                    <a:pt x="3484" y="10455"/>
                  </a:lnTo>
                  <a:close/>
                  <a:moveTo>
                    <a:pt x="3484" y="15189"/>
                  </a:moveTo>
                  <a:lnTo>
                    <a:pt x="13657" y="15189"/>
                  </a:lnTo>
                  <a:lnTo>
                    <a:pt x="13657" y="15978"/>
                  </a:lnTo>
                  <a:lnTo>
                    <a:pt x="3484" y="15978"/>
                  </a:lnTo>
                  <a:lnTo>
                    <a:pt x="3484" y="15189"/>
                  </a:lnTo>
                  <a:close/>
                  <a:moveTo>
                    <a:pt x="18116" y="18444"/>
                  </a:moveTo>
                  <a:lnTo>
                    <a:pt x="3484" y="18444"/>
                  </a:lnTo>
                  <a:lnTo>
                    <a:pt x="3484" y="17655"/>
                  </a:lnTo>
                  <a:lnTo>
                    <a:pt x="18116" y="17655"/>
                  </a:lnTo>
                  <a:lnTo>
                    <a:pt x="18116" y="18444"/>
                  </a:lnTo>
                  <a:close/>
                  <a:moveTo>
                    <a:pt x="18116" y="13611"/>
                  </a:moveTo>
                  <a:lnTo>
                    <a:pt x="3484" y="13611"/>
                  </a:lnTo>
                  <a:lnTo>
                    <a:pt x="3484" y="12822"/>
                  </a:lnTo>
                  <a:lnTo>
                    <a:pt x="18116" y="12822"/>
                  </a:lnTo>
                  <a:lnTo>
                    <a:pt x="18116" y="13611"/>
                  </a:lnTo>
                  <a:close/>
                  <a:moveTo>
                    <a:pt x="18116" y="8778"/>
                  </a:moveTo>
                  <a:lnTo>
                    <a:pt x="3484" y="8778"/>
                  </a:lnTo>
                  <a:lnTo>
                    <a:pt x="3484" y="7989"/>
                  </a:lnTo>
                  <a:lnTo>
                    <a:pt x="18116" y="7989"/>
                  </a:lnTo>
                  <a:lnTo>
                    <a:pt x="18116" y="87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/>
              </a:pPr>
            </a:p>
          </p:txBody>
        </p:sp>
      </p:grpSp>
      <p:sp>
        <p:nvSpPr>
          <p:cNvPr id="653" name="Google Shape;156;p5"/>
          <p:cNvSpPr/>
          <p:nvPr/>
        </p:nvSpPr>
        <p:spPr>
          <a:xfrm>
            <a:off x="6562803" y="2324224"/>
            <a:ext cx="1309135" cy="1309135"/>
          </a:xfrm>
          <a:prstGeom prst="ellipse">
            <a:avLst/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254000" dist="50800" dir="540000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659" name="Google Shape;157;p5"/>
          <p:cNvGrpSpPr/>
          <p:nvPr/>
        </p:nvGrpSpPr>
        <p:grpSpPr>
          <a:xfrm>
            <a:off x="6911861" y="2716017"/>
            <a:ext cx="611017" cy="577989"/>
            <a:chOff x="0" y="0"/>
            <a:chExt cx="611015" cy="577987"/>
          </a:xfrm>
        </p:grpSpPr>
        <p:sp>
          <p:nvSpPr>
            <p:cNvPr id="654" name="Google Shape;158;p5"/>
            <p:cNvSpPr/>
            <p:nvPr/>
          </p:nvSpPr>
          <p:spPr>
            <a:xfrm>
              <a:off x="-1" y="0"/>
              <a:ext cx="611017" cy="57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777"/>
                  </a:lnTo>
                  <a:lnTo>
                    <a:pt x="1751" y="2777"/>
                  </a:lnTo>
                  <a:lnTo>
                    <a:pt x="1751" y="16971"/>
                  </a:lnTo>
                  <a:lnTo>
                    <a:pt x="9438" y="16971"/>
                  </a:lnTo>
                  <a:lnTo>
                    <a:pt x="9438" y="18926"/>
                  </a:lnTo>
                  <a:lnTo>
                    <a:pt x="8368" y="19234"/>
                  </a:lnTo>
                  <a:lnTo>
                    <a:pt x="7492" y="19646"/>
                  </a:lnTo>
                  <a:lnTo>
                    <a:pt x="7200" y="19851"/>
                  </a:lnTo>
                  <a:lnTo>
                    <a:pt x="6811" y="20469"/>
                  </a:lnTo>
                  <a:lnTo>
                    <a:pt x="6811" y="20777"/>
                  </a:lnTo>
                  <a:lnTo>
                    <a:pt x="6908" y="20983"/>
                  </a:lnTo>
                  <a:lnTo>
                    <a:pt x="7103" y="21086"/>
                  </a:lnTo>
                  <a:lnTo>
                    <a:pt x="8076" y="21394"/>
                  </a:lnTo>
                  <a:lnTo>
                    <a:pt x="9341" y="21497"/>
                  </a:lnTo>
                  <a:lnTo>
                    <a:pt x="10800" y="21600"/>
                  </a:lnTo>
                  <a:lnTo>
                    <a:pt x="12259" y="21497"/>
                  </a:lnTo>
                  <a:lnTo>
                    <a:pt x="13524" y="21394"/>
                  </a:lnTo>
                  <a:lnTo>
                    <a:pt x="14497" y="21086"/>
                  </a:lnTo>
                  <a:lnTo>
                    <a:pt x="14692" y="20983"/>
                  </a:lnTo>
                  <a:lnTo>
                    <a:pt x="14789" y="20777"/>
                  </a:lnTo>
                  <a:lnTo>
                    <a:pt x="14789" y="20469"/>
                  </a:lnTo>
                  <a:lnTo>
                    <a:pt x="14400" y="19851"/>
                  </a:lnTo>
                  <a:lnTo>
                    <a:pt x="14108" y="19646"/>
                  </a:lnTo>
                  <a:lnTo>
                    <a:pt x="13232" y="19234"/>
                  </a:lnTo>
                  <a:lnTo>
                    <a:pt x="12162" y="18926"/>
                  </a:lnTo>
                  <a:lnTo>
                    <a:pt x="12162" y="16971"/>
                  </a:lnTo>
                  <a:lnTo>
                    <a:pt x="19849" y="16971"/>
                  </a:lnTo>
                  <a:lnTo>
                    <a:pt x="19849" y="2777"/>
                  </a:lnTo>
                  <a:lnTo>
                    <a:pt x="21600" y="2777"/>
                  </a:lnTo>
                  <a:lnTo>
                    <a:pt x="21600" y="0"/>
                  </a:lnTo>
                  <a:close/>
                  <a:moveTo>
                    <a:pt x="18389" y="15429"/>
                  </a:moveTo>
                  <a:lnTo>
                    <a:pt x="3211" y="15429"/>
                  </a:lnTo>
                  <a:lnTo>
                    <a:pt x="3211" y="2880"/>
                  </a:lnTo>
                  <a:lnTo>
                    <a:pt x="18389" y="2880"/>
                  </a:lnTo>
                  <a:lnTo>
                    <a:pt x="18389" y="1542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655" name="Google Shape;159;p5"/>
            <p:cNvSpPr/>
            <p:nvPr/>
          </p:nvSpPr>
          <p:spPr>
            <a:xfrm>
              <a:off x="134863" y="143120"/>
              <a:ext cx="121103" cy="12385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656" name="Google Shape;160;p5"/>
            <p:cNvSpPr/>
            <p:nvPr/>
          </p:nvSpPr>
          <p:spPr>
            <a:xfrm>
              <a:off x="300003" y="143120"/>
              <a:ext cx="176149" cy="440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657" name="Google Shape;161;p5"/>
            <p:cNvSpPr/>
            <p:nvPr/>
          </p:nvSpPr>
          <p:spPr>
            <a:xfrm>
              <a:off x="300003" y="222938"/>
              <a:ext cx="176149" cy="440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658" name="Google Shape;162;p5"/>
            <p:cNvSpPr/>
            <p:nvPr/>
          </p:nvSpPr>
          <p:spPr>
            <a:xfrm>
              <a:off x="134863" y="302755"/>
              <a:ext cx="341289" cy="440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3200"/>
              </a:pPr>
            </a:p>
          </p:txBody>
        </p:sp>
      </p:grpSp>
      <p:sp>
        <p:nvSpPr>
          <p:cNvPr id="660" name="Google Shape;163;p5"/>
          <p:cNvSpPr/>
          <p:nvPr/>
        </p:nvSpPr>
        <p:spPr>
          <a:xfrm>
            <a:off x="827583" y="3933056"/>
            <a:ext cx="7704858" cy="1"/>
          </a:xfrm>
          <a:prstGeom prst="line">
            <a:avLst/>
          </a:prstGeom>
          <a:ln w="76200">
            <a:solidFill>
              <a:srgbClr val="FAC090"/>
            </a:solidFill>
            <a:prstDash val="lgDash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61" name="Google Shape;164;p5"/>
          <p:cNvSpPr txBox="1"/>
          <p:nvPr/>
        </p:nvSpPr>
        <p:spPr>
          <a:xfrm>
            <a:off x="1186049" y="4091010"/>
            <a:ext cx="159013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報名日期</a:t>
            </a:r>
          </a:p>
        </p:txBody>
      </p:sp>
      <p:sp>
        <p:nvSpPr>
          <p:cNvPr id="662" name="Google Shape;165;p5"/>
          <p:cNvSpPr txBox="1"/>
          <p:nvPr/>
        </p:nvSpPr>
        <p:spPr>
          <a:xfrm>
            <a:off x="520700" y="4443500"/>
            <a:ext cx="3018633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defRPr sz="2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112</a:t>
            </a:r>
            <a:r>
              <a:t>年</a:t>
            </a:r>
            <a:r>
              <a:t>9</a:t>
            </a:r>
            <a:r>
              <a:t>月</a:t>
            </a:r>
            <a:r>
              <a:t>11</a:t>
            </a:r>
            <a:r>
              <a:t>日</a:t>
            </a:r>
            <a:r>
              <a:t>(</a:t>
            </a:r>
            <a:r>
              <a:t>一</a:t>
            </a:r>
            <a:r>
              <a:t>)</a:t>
            </a:r>
          </a:p>
          <a:p>
            <a:pPr algn="ctr">
              <a:lnSpc>
                <a:spcPct val="120000"/>
              </a:lnSpc>
              <a:defRPr sz="2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|</a:t>
            </a:r>
          </a:p>
          <a:p>
            <a:pPr algn="ctr">
              <a:lnSpc>
                <a:spcPct val="120000"/>
              </a:lnSpc>
              <a:defRPr sz="2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112</a:t>
            </a:r>
            <a:r>
              <a:t>年</a:t>
            </a:r>
            <a:r>
              <a:t>10</a:t>
            </a:r>
            <a:r>
              <a:t>月</a:t>
            </a:r>
            <a:r>
              <a:t>20</a:t>
            </a:r>
            <a:r>
              <a:t>日</a:t>
            </a:r>
            <a:r>
              <a:t>(</a:t>
            </a:r>
            <a:r>
              <a:t>五</a:t>
            </a:r>
            <a:r>
              <a:t>)</a:t>
            </a:r>
          </a:p>
          <a:p>
            <a:pPr algn="ctr">
              <a:lnSpc>
                <a:spcPct val="120000"/>
              </a:lnSpc>
              <a:defRPr sz="2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下午</a:t>
            </a:r>
            <a:r>
              <a:t>5</a:t>
            </a:r>
            <a:r>
              <a:t>點</a:t>
            </a:r>
          </a:p>
        </p:txBody>
      </p:sp>
      <p:sp>
        <p:nvSpPr>
          <p:cNvPr id="663" name="Google Shape;166;p5"/>
          <p:cNvSpPr txBox="1"/>
          <p:nvPr/>
        </p:nvSpPr>
        <p:spPr>
          <a:xfrm>
            <a:off x="3846217" y="4091010"/>
            <a:ext cx="159013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20000"/>
              </a:lnSpc>
              <a:defRPr b="1" sz="2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入圍名單 </a:t>
            </a:r>
          </a:p>
        </p:txBody>
      </p:sp>
      <p:sp>
        <p:nvSpPr>
          <p:cNvPr id="664" name="Google Shape;167;p5"/>
          <p:cNvSpPr txBox="1"/>
          <p:nvPr/>
        </p:nvSpPr>
        <p:spPr>
          <a:xfrm>
            <a:off x="3131964" y="4748807"/>
            <a:ext cx="3018634" cy="92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defRPr b="1" sz="2400">
                <a:solidFill>
                  <a:srgbClr val="E46C0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112</a:t>
            </a:r>
            <a:r>
              <a:t>年</a:t>
            </a:r>
            <a:r>
              <a:t>11</a:t>
            </a:r>
            <a:r>
              <a:t>月</a:t>
            </a:r>
            <a:r>
              <a:t>13</a:t>
            </a:r>
            <a:r>
              <a:t>日</a:t>
            </a:r>
            <a:r>
              <a:t>(</a:t>
            </a:r>
            <a:r>
              <a:t>一</a:t>
            </a:r>
            <a:r>
              <a:t>)</a:t>
            </a:r>
          </a:p>
          <a:p>
            <a:pPr algn="ctr">
              <a:lnSpc>
                <a:spcPct val="120000"/>
              </a:lnSpc>
              <a:defRPr b="1" sz="2400">
                <a:solidFill>
                  <a:srgbClr val="E46C0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活動網站公告</a:t>
            </a:r>
          </a:p>
        </p:txBody>
      </p:sp>
      <p:sp>
        <p:nvSpPr>
          <p:cNvPr id="665" name="Google Shape;168;p5"/>
          <p:cNvSpPr txBox="1"/>
          <p:nvPr/>
        </p:nvSpPr>
        <p:spPr>
          <a:xfrm>
            <a:off x="6562803" y="4088539"/>
            <a:ext cx="159013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20000"/>
              </a:lnSpc>
              <a:defRPr b="1" sz="2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決賽展示</a:t>
            </a:r>
          </a:p>
        </p:txBody>
      </p:sp>
      <p:sp>
        <p:nvSpPr>
          <p:cNvPr id="666" name="Google Shape;169;p5"/>
          <p:cNvSpPr txBox="1"/>
          <p:nvPr/>
        </p:nvSpPr>
        <p:spPr>
          <a:xfrm>
            <a:off x="5935929" y="4664479"/>
            <a:ext cx="3018634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defRPr b="1" sz="240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112</a:t>
            </a:r>
            <a:r>
              <a:t>年</a:t>
            </a:r>
            <a:r>
              <a:t>12</a:t>
            </a:r>
            <a:r>
              <a:t>月</a:t>
            </a:r>
            <a:r>
              <a:t>2</a:t>
            </a:r>
            <a:r>
              <a:t>日</a:t>
            </a:r>
            <a:r>
              <a:t>(</a:t>
            </a:r>
            <a:r>
              <a:t>六</a:t>
            </a:r>
            <a:r>
              <a:t>)</a:t>
            </a:r>
          </a:p>
          <a:p>
            <a:pPr algn="ctr">
              <a:lnSpc>
                <a:spcPct val="120000"/>
              </a:lnSpc>
              <a:defRPr b="1" sz="240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僑光科技大學</a:t>
            </a:r>
          </a:p>
          <a:p>
            <a:pPr algn="ctr">
              <a:lnSpc>
                <a:spcPct val="120000"/>
              </a:lnSpc>
              <a:defRPr b="1" sz="240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B1</a:t>
            </a:r>
            <a:r>
              <a:t>玻璃屋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181;p6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668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69" name="5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671" name="Google Shape;175;p6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競賽網站</a:t>
            </a:r>
          </a:p>
        </p:txBody>
      </p:sp>
      <p:sp>
        <p:nvSpPr>
          <p:cNvPr id="672" name="Google Shape;177;p6"/>
          <p:cNvSpPr txBox="1"/>
          <p:nvPr/>
        </p:nvSpPr>
        <p:spPr>
          <a:xfrm>
            <a:off x="558612" y="1935163"/>
            <a:ext cx="8026777" cy="51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lnSpc>
                <a:spcPct val="133333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競賽網站：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https://iot2gather.ntust.edu.tw/</a:t>
            </a:r>
          </a:p>
        </p:txBody>
      </p:sp>
      <p:pic>
        <p:nvPicPr>
          <p:cNvPr id="673" name="Google Shape;179;p6" descr="Google Shape;179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8164" y="2525124"/>
            <a:ext cx="3767674" cy="3767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191;p7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675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76" name="6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6</a:t>
              </a:r>
            </a:p>
          </p:txBody>
        </p:sp>
      </p:grpSp>
      <p:sp>
        <p:nvSpPr>
          <p:cNvPr id="678" name="Google Shape;188;p7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評分標準</a:t>
            </a:r>
          </a:p>
        </p:txBody>
      </p:sp>
      <p:sp>
        <p:nvSpPr>
          <p:cNvPr id="679" name="Google Shape;202;p7"/>
          <p:cNvSpPr txBox="1"/>
          <p:nvPr/>
        </p:nvSpPr>
        <p:spPr>
          <a:xfrm>
            <a:off x="1854608" y="1917388"/>
            <a:ext cx="1069478" cy="5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114285"/>
              </a:lnSpc>
              <a:defRPr b="1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初賽</a:t>
            </a:r>
          </a:p>
        </p:txBody>
      </p:sp>
      <p:grpSp>
        <p:nvGrpSpPr>
          <p:cNvPr id="684" name="Google Shape;205;p7"/>
          <p:cNvGrpSpPr/>
          <p:nvPr/>
        </p:nvGrpSpPr>
        <p:grpSpPr>
          <a:xfrm>
            <a:off x="1643931" y="2471197"/>
            <a:ext cx="1490832" cy="1490832"/>
            <a:chOff x="0" y="0"/>
            <a:chExt cx="1490831" cy="1490831"/>
          </a:xfrm>
        </p:grpSpPr>
        <p:sp>
          <p:nvSpPr>
            <p:cNvPr id="680" name="Google Shape;206;p7"/>
            <p:cNvSpPr/>
            <p:nvPr/>
          </p:nvSpPr>
          <p:spPr>
            <a:xfrm>
              <a:off x="0" y="0"/>
              <a:ext cx="1490832" cy="1490832"/>
            </a:xfrm>
            <a:prstGeom prst="ellipse">
              <a:avLst/>
            </a:prstGeom>
            <a:gradFill flip="none" rotWithShape="1">
              <a:gsLst>
                <a:gs pos="0">
                  <a:srgbClr val="D79B00"/>
                </a:gs>
                <a:gs pos="80000">
                  <a:srgbClr val="FFCB00"/>
                </a:gs>
                <a:gs pos="100000">
                  <a:srgbClr val="FFCF00"/>
                </a:gs>
              </a:gsLst>
              <a:lin ang="16200000" scaled="0"/>
            </a:gradFill>
            <a:ln w="9525" cap="flat">
              <a:solidFill>
                <a:srgbClr val="FFBE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01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83" name="Google Shape;207;p7"/>
            <p:cNvGrpSpPr/>
            <p:nvPr/>
          </p:nvGrpSpPr>
          <p:grpSpPr>
            <a:xfrm>
              <a:off x="215076" y="227023"/>
              <a:ext cx="1060679" cy="1173588"/>
              <a:chOff x="0" y="0"/>
              <a:chExt cx="1060677" cy="1173586"/>
            </a:xfrm>
          </p:grpSpPr>
          <p:sp>
            <p:nvSpPr>
              <p:cNvPr id="681" name="Google Shape;208;p7"/>
              <p:cNvSpPr/>
              <p:nvPr/>
            </p:nvSpPr>
            <p:spPr>
              <a:xfrm>
                <a:off x="271729" y="0"/>
                <a:ext cx="517221" cy="73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57" y="4833"/>
                    </a:moveTo>
                    <a:lnTo>
                      <a:pt x="13657" y="0"/>
                    </a:lnTo>
                    <a:lnTo>
                      <a:pt x="2369" y="0"/>
                    </a:lnTo>
                    <a:lnTo>
                      <a:pt x="1812" y="99"/>
                    </a:lnTo>
                    <a:lnTo>
                      <a:pt x="1394" y="197"/>
                    </a:lnTo>
                    <a:lnTo>
                      <a:pt x="1115" y="296"/>
                    </a:lnTo>
                    <a:lnTo>
                      <a:pt x="697" y="493"/>
                    </a:lnTo>
                    <a:lnTo>
                      <a:pt x="418" y="690"/>
                    </a:lnTo>
                    <a:lnTo>
                      <a:pt x="139" y="1282"/>
                    </a:lnTo>
                    <a:lnTo>
                      <a:pt x="0" y="1677"/>
                    </a:lnTo>
                    <a:lnTo>
                      <a:pt x="0" y="20022"/>
                    </a:lnTo>
                    <a:lnTo>
                      <a:pt x="418" y="20910"/>
                    </a:lnTo>
                    <a:lnTo>
                      <a:pt x="697" y="21107"/>
                    </a:lnTo>
                    <a:lnTo>
                      <a:pt x="1115" y="21304"/>
                    </a:lnTo>
                    <a:lnTo>
                      <a:pt x="1394" y="21501"/>
                    </a:lnTo>
                    <a:lnTo>
                      <a:pt x="1812" y="21600"/>
                    </a:lnTo>
                    <a:lnTo>
                      <a:pt x="19788" y="21600"/>
                    </a:lnTo>
                    <a:lnTo>
                      <a:pt x="20206" y="21501"/>
                    </a:lnTo>
                    <a:lnTo>
                      <a:pt x="20485" y="21304"/>
                    </a:lnTo>
                    <a:lnTo>
                      <a:pt x="20903" y="21205"/>
                    </a:lnTo>
                    <a:lnTo>
                      <a:pt x="21182" y="20910"/>
                    </a:lnTo>
                    <a:lnTo>
                      <a:pt x="21600" y="20022"/>
                    </a:lnTo>
                    <a:lnTo>
                      <a:pt x="21600" y="6411"/>
                    </a:lnTo>
                    <a:lnTo>
                      <a:pt x="15468" y="6411"/>
                    </a:lnTo>
                    <a:lnTo>
                      <a:pt x="15050" y="6312"/>
                    </a:lnTo>
                    <a:lnTo>
                      <a:pt x="14632" y="6115"/>
                    </a:lnTo>
                    <a:lnTo>
                      <a:pt x="14075" y="5721"/>
                    </a:lnTo>
                    <a:lnTo>
                      <a:pt x="13796" y="5425"/>
                    </a:lnTo>
                    <a:lnTo>
                      <a:pt x="13657" y="5129"/>
                    </a:lnTo>
                    <a:lnTo>
                      <a:pt x="13657" y="4833"/>
                    </a:lnTo>
                    <a:close/>
                    <a:moveTo>
                      <a:pt x="3484" y="3255"/>
                    </a:moveTo>
                    <a:lnTo>
                      <a:pt x="11427" y="3255"/>
                    </a:lnTo>
                    <a:lnTo>
                      <a:pt x="11427" y="4044"/>
                    </a:lnTo>
                    <a:lnTo>
                      <a:pt x="3484" y="4044"/>
                    </a:lnTo>
                    <a:lnTo>
                      <a:pt x="3484" y="3255"/>
                    </a:lnTo>
                    <a:close/>
                    <a:moveTo>
                      <a:pt x="3484" y="5622"/>
                    </a:moveTo>
                    <a:lnTo>
                      <a:pt x="9058" y="5622"/>
                    </a:lnTo>
                    <a:lnTo>
                      <a:pt x="9058" y="6411"/>
                    </a:lnTo>
                    <a:lnTo>
                      <a:pt x="3484" y="6411"/>
                    </a:lnTo>
                    <a:lnTo>
                      <a:pt x="3484" y="5622"/>
                    </a:lnTo>
                    <a:close/>
                    <a:moveTo>
                      <a:pt x="3484" y="10455"/>
                    </a:moveTo>
                    <a:lnTo>
                      <a:pt x="14772" y="10455"/>
                    </a:lnTo>
                    <a:lnTo>
                      <a:pt x="14772" y="11244"/>
                    </a:lnTo>
                    <a:lnTo>
                      <a:pt x="3484" y="11244"/>
                    </a:lnTo>
                    <a:lnTo>
                      <a:pt x="3484" y="10455"/>
                    </a:lnTo>
                    <a:close/>
                    <a:moveTo>
                      <a:pt x="3484" y="15189"/>
                    </a:moveTo>
                    <a:lnTo>
                      <a:pt x="13657" y="15189"/>
                    </a:lnTo>
                    <a:lnTo>
                      <a:pt x="13657" y="15978"/>
                    </a:lnTo>
                    <a:lnTo>
                      <a:pt x="3484" y="15978"/>
                    </a:lnTo>
                    <a:lnTo>
                      <a:pt x="3484" y="15189"/>
                    </a:lnTo>
                    <a:close/>
                    <a:moveTo>
                      <a:pt x="18116" y="18444"/>
                    </a:moveTo>
                    <a:lnTo>
                      <a:pt x="3484" y="18444"/>
                    </a:lnTo>
                    <a:lnTo>
                      <a:pt x="3484" y="17655"/>
                    </a:lnTo>
                    <a:lnTo>
                      <a:pt x="18116" y="17655"/>
                    </a:lnTo>
                    <a:lnTo>
                      <a:pt x="18116" y="18444"/>
                    </a:lnTo>
                    <a:close/>
                    <a:moveTo>
                      <a:pt x="18116" y="13611"/>
                    </a:moveTo>
                    <a:lnTo>
                      <a:pt x="3484" y="13611"/>
                    </a:lnTo>
                    <a:lnTo>
                      <a:pt x="3484" y="12822"/>
                    </a:lnTo>
                    <a:lnTo>
                      <a:pt x="18116" y="12822"/>
                    </a:lnTo>
                    <a:lnTo>
                      <a:pt x="18116" y="13611"/>
                    </a:lnTo>
                    <a:close/>
                    <a:moveTo>
                      <a:pt x="18116" y="8778"/>
                    </a:moveTo>
                    <a:lnTo>
                      <a:pt x="3484" y="8778"/>
                    </a:lnTo>
                    <a:lnTo>
                      <a:pt x="3484" y="7989"/>
                    </a:lnTo>
                    <a:lnTo>
                      <a:pt x="18116" y="7989"/>
                    </a:lnTo>
                    <a:lnTo>
                      <a:pt x="18116" y="87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3200"/>
                </a:pPr>
              </a:p>
            </p:txBody>
          </p:sp>
          <p:sp>
            <p:nvSpPr>
              <p:cNvPr id="682" name="Google Shape;209;p7"/>
              <p:cNvSpPr txBox="1"/>
              <p:nvPr/>
            </p:nvSpPr>
            <p:spPr>
              <a:xfrm>
                <a:off x="0" y="802787"/>
                <a:ext cx="1060679" cy="370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文件審查</a:t>
                </a:r>
              </a:p>
            </p:txBody>
          </p:sp>
        </p:grpSp>
      </p:grpSp>
      <p:grpSp>
        <p:nvGrpSpPr>
          <p:cNvPr id="690" name="Google Shape;196;p7"/>
          <p:cNvGrpSpPr/>
          <p:nvPr/>
        </p:nvGrpSpPr>
        <p:grpSpPr>
          <a:xfrm>
            <a:off x="1063336" y="4149080"/>
            <a:ext cx="2652024" cy="2298236"/>
            <a:chOff x="0" y="0"/>
            <a:chExt cx="2652023" cy="2298235"/>
          </a:xfrm>
        </p:grpSpPr>
        <p:sp>
          <p:nvSpPr>
            <p:cNvPr id="685" name="Google Shape;197;p7"/>
            <p:cNvSpPr txBox="1"/>
            <p:nvPr/>
          </p:nvSpPr>
          <p:spPr>
            <a:xfrm>
              <a:off x="0" y="0"/>
              <a:ext cx="2652024" cy="2298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1.創新性　　　　　30%</a:t>
              </a:r>
              <a:endParaRPr sz="1400"/>
            </a:p>
            <a:p>
              <a:pPr algn="ctr">
                <a:spcBef>
                  <a:spcPts val="2400"/>
                </a:spcBef>
                <a:defRPr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2.實作完成性　　　25%</a:t>
              </a:r>
              <a:endParaRPr sz="1400"/>
            </a:p>
            <a:p>
              <a:pPr algn="ctr">
                <a:spcBef>
                  <a:spcPts val="2400"/>
                </a:spcBef>
                <a:defRPr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3.系統文件完整性　25%</a:t>
              </a:r>
            </a:p>
            <a:p>
              <a:pPr algn="ctr">
                <a:spcBef>
                  <a:spcPts val="2400"/>
                </a:spcBef>
                <a:defRPr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4.團隊合作與分工　20%</a:t>
              </a:r>
            </a:p>
          </p:txBody>
        </p:sp>
        <p:grpSp>
          <p:nvGrpSpPr>
            <p:cNvPr id="689" name="Google Shape;198;p7"/>
            <p:cNvGrpSpPr/>
            <p:nvPr/>
          </p:nvGrpSpPr>
          <p:grpSpPr>
            <a:xfrm>
              <a:off x="98291" y="398906"/>
              <a:ext cx="1899743" cy="1357080"/>
              <a:chOff x="0" y="0"/>
              <a:chExt cx="1899741" cy="1357079"/>
            </a:xfrm>
          </p:grpSpPr>
          <p:sp>
            <p:nvSpPr>
              <p:cNvPr id="686" name="Google Shape;199;p7"/>
              <p:cNvSpPr txBox="1"/>
              <p:nvPr/>
            </p:nvSpPr>
            <p:spPr>
              <a:xfrm>
                <a:off x="0" y="0"/>
                <a:ext cx="1899742" cy="215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200"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（創新、影響力、整合性）</a:t>
                </a:r>
              </a:p>
            </p:txBody>
          </p:sp>
          <p:sp>
            <p:nvSpPr>
              <p:cNvPr id="687" name="Google Shape;200;p7"/>
              <p:cNvSpPr txBox="1"/>
              <p:nvPr/>
            </p:nvSpPr>
            <p:spPr>
              <a:xfrm>
                <a:off x="0" y="570589"/>
                <a:ext cx="1899742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200"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（完整度、使用者體驗）</a:t>
                </a:r>
              </a:p>
            </p:txBody>
          </p:sp>
          <p:sp>
            <p:nvSpPr>
              <p:cNvPr id="688" name="Google Shape;201;p7"/>
              <p:cNvSpPr txBox="1"/>
              <p:nvPr/>
            </p:nvSpPr>
            <p:spPr>
              <a:xfrm>
                <a:off x="0" y="1141179"/>
                <a:ext cx="1899742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200"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（主題符合度、問題定義）</a:t>
                </a:r>
              </a:p>
            </p:txBody>
          </p:sp>
        </p:grpSp>
      </p:grpSp>
      <p:sp>
        <p:nvSpPr>
          <p:cNvPr id="691" name="Google Shape;204;p7"/>
          <p:cNvSpPr/>
          <p:nvPr/>
        </p:nvSpPr>
        <p:spPr>
          <a:xfrm flipH="1">
            <a:off x="4571999" y="2308345"/>
            <a:ext cx="1" cy="3880302"/>
          </a:xfrm>
          <a:prstGeom prst="line">
            <a:avLst/>
          </a:prstGeom>
          <a:ln w="19050">
            <a:solidFill>
              <a:srgbClr val="A5A5A5"/>
            </a:solidFill>
            <a:prstDash val="lgDash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92" name="Google Shape;195;p7"/>
          <p:cNvSpPr txBox="1"/>
          <p:nvPr/>
        </p:nvSpPr>
        <p:spPr>
          <a:xfrm>
            <a:off x="6187352" y="1919890"/>
            <a:ext cx="1069479" cy="5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114285"/>
              </a:lnSpc>
              <a:defRPr b="1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決賽</a:t>
            </a:r>
          </a:p>
        </p:txBody>
      </p:sp>
      <p:sp>
        <p:nvSpPr>
          <p:cNvPr id="693" name="Google Shape;210;p7"/>
          <p:cNvSpPr/>
          <p:nvPr/>
        </p:nvSpPr>
        <p:spPr>
          <a:xfrm>
            <a:off x="5981291" y="2473699"/>
            <a:ext cx="1490401" cy="1490401"/>
          </a:xfrm>
          <a:prstGeom prst="ellipse">
            <a:avLst/>
          </a:prstGeom>
          <a:gradFill>
            <a:gsLst>
              <a:gs pos="0">
                <a:srgbClr val="C2580F"/>
              </a:gs>
              <a:gs pos="80000">
                <a:srgbClr val="FF7213"/>
              </a:gs>
              <a:gs pos="100000">
                <a:srgbClr val="FF720E"/>
              </a:gs>
            </a:gsLst>
            <a:lin ang="16200000"/>
          </a:gradFill>
          <a:ln>
            <a:solidFill>
              <a:srgbClr val="EB792A"/>
            </a:solidFill>
          </a:ln>
          <a:effectLst>
            <a:outerShdw sx="100000" sy="100000" kx="0" ky="0" algn="b" rotWithShape="0" blurRad="38100" dist="23000" dir="5400000">
              <a:srgbClr val="000000">
                <a:alpha val="34901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01" name="Google Shape;211;p7"/>
          <p:cNvGrpSpPr/>
          <p:nvPr/>
        </p:nvGrpSpPr>
        <p:grpSpPr>
          <a:xfrm>
            <a:off x="6196151" y="2708919"/>
            <a:ext cx="1060679" cy="1121800"/>
            <a:chOff x="0" y="0"/>
            <a:chExt cx="1060677" cy="1121799"/>
          </a:xfrm>
        </p:grpSpPr>
        <p:grpSp>
          <p:nvGrpSpPr>
            <p:cNvPr id="699" name="Google Shape;212;p7"/>
            <p:cNvGrpSpPr/>
            <p:nvPr/>
          </p:nvGrpSpPr>
          <p:grpSpPr>
            <a:xfrm>
              <a:off x="158127" y="0"/>
              <a:ext cx="744426" cy="704186"/>
              <a:chOff x="0" y="0"/>
              <a:chExt cx="744425" cy="704185"/>
            </a:xfrm>
          </p:grpSpPr>
          <p:sp>
            <p:nvSpPr>
              <p:cNvPr id="694" name="Google Shape;213;p7"/>
              <p:cNvSpPr/>
              <p:nvPr/>
            </p:nvSpPr>
            <p:spPr>
              <a:xfrm>
                <a:off x="-1" y="-1"/>
                <a:ext cx="744427" cy="704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777"/>
                    </a:lnTo>
                    <a:lnTo>
                      <a:pt x="1751" y="2777"/>
                    </a:lnTo>
                    <a:lnTo>
                      <a:pt x="1751" y="16971"/>
                    </a:lnTo>
                    <a:lnTo>
                      <a:pt x="9438" y="16971"/>
                    </a:lnTo>
                    <a:lnTo>
                      <a:pt x="9438" y="18926"/>
                    </a:lnTo>
                    <a:lnTo>
                      <a:pt x="8368" y="19234"/>
                    </a:lnTo>
                    <a:lnTo>
                      <a:pt x="7492" y="19646"/>
                    </a:lnTo>
                    <a:lnTo>
                      <a:pt x="7200" y="19851"/>
                    </a:lnTo>
                    <a:lnTo>
                      <a:pt x="6811" y="20469"/>
                    </a:lnTo>
                    <a:lnTo>
                      <a:pt x="6811" y="20777"/>
                    </a:lnTo>
                    <a:lnTo>
                      <a:pt x="6908" y="20983"/>
                    </a:lnTo>
                    <a:lnTo>
                      <a:pt x="7103" y="21086"/>
                    </a:lnTo>
                    <a:lnTo>
                      <a:pt x="8076" y="21394"/>
                    </a:lnTo>
                    <a:lnTo>
                      <a:pt x="9341" y="21497"/>
                    </a:lnTo>
                    <a:lnTo>
                      <a:pt x="10800" y="21600"/>
                    </a:lnTo>
                    <a:lnTo>
                      <a:pt x="12259" y="21497"/>
                    </a:lnTo>
                    <a:lnTo>
                      <a:pt x="13524" y="21394"/>
                    </a:lnTo>
                    <a:lnTo>
                      <a:pt x="14497" y="21086"/>
                    </a:lnTo>
                    <a:lnTo>
                      <a:pt x="14692" y="20983"/>
                    </a:lnTo>
                    <a:lnTo>
                      <a:pt x="14789" y="20777"/>
                    </a:lnTo>
                    <a:lnTo>
                      <a:pt x="14789" y="20469"/>
                    </a:lnTo>
                    <a:lnTo>
                      <a:pt x="14400" y="19851"/>
                    </a:lnTo>
                    <a:lnTo>
                      <a:pt x="14108" y="19646"/>
                    </a:lnTo>
                    <a:lnTo>
                      <a:pt x="13232" y="19234"/>
                    </a:lnTo>
                    <a:lnTo>
                      <a:pt x="12162" y="18926"/>
                    </a:lnTo>
                    <a:lnTo>
                      <a:pt x="12162" y="16971"/>
                    </a:lnTo>
                    <a:lnTo>
                      <a:pt x="19849" y="16971"/>
                    </a:lnTo>
                    <a:lnTo>
                      <a:pt x="19849" y="2777"/>
                    </a:lnTo>
                    <a:lnTo>
                      <a:pt x="21600" y="2777"/>
                    </a:lnTo>
                    <a:lnTo>
                      <a:pt x="21600" y="0"/>
                    </a:lnTo>
                    <a:close/>
                    <a:moveTo>
                      <a:pt x="18389" y="15429"/>
                    </a:moveTo>
                    <a:lnTo>
                      <a:pt x="3211" y="15429"/>
                    </a:lnTo>
                    <a:lnTo>
                      <a:pt x="3211" y="2880"/>
                    </a:lnTo>
                    <a:lnTo>
                      <a:pt x="18389" y="2880"/>
                    </a:lnTo>
                    <a:lnTo>
                      <a:pt x="18389" y="1542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3200"/>
                </a:pPr>
              </a:p>
            </p:txBody>
          </p:sp>
          <p:sp>
            <p:nvSpPr>
              <p:cNvPr id="695" name="Google Shape;214;p7"/>
              <p:cNvSpPr/>
              <p:nvPr/>
            </p:nvSpPr>
            <p:spPr>
              <a:xfrm>
                <a:off x="164308" y="174369"/>
                <a:ext cx="147544" cy="15089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3200"/>
                </a:pPr>
              </a:p>
            </p:txBody>
          </p:sp>
          <p:sp>
            <p:nvSpPr>
              <p:cNvPr id="696" name="Google Shape;215;p7"/>
              <p:cNvSpPr/>
              <p:nvPr/>
            </p:nvSpPr>
            <p:spPr>
              <a:xfrm>
                <a:off x="365504" y="174369"/>
                <a:ext cx="214610" cy="5365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3200"/>
                </a:pPr>
              </a:p>
            </p:txBody>
          </p:sp>
          <p:sp>
            <p:nvSpPr>
              <p:cNvPr id="697" name="Google Shape;216;p7"/>
              <p:cNvSpPr/>
              <p:nvPr/>
            </p:nvSpPr>
            <p:spPr>
              <a:xfrm>
                <a:off x="365504" y="271614"/>
                <a:ext cx="214610" cy="5365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3200"/>
                </a:pPr>
              </a:p>
            </p:txBody>
          </p:sp>
          <p:sp>
            <p:nvSpPr>
              <p:cNvPr id="698" name="Google Shape;217;p7"/>
              <p:cNvSpPr/>
              <p:nvPr/>
            </p:nvSpPr>
            <p:spPr>
              <a:xfrm>
                <a:off x="164308" y="368859"/>
                <a:ext cx="415806" cy="5365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3200"/>
                </a:pPr>
              </a:p>
            </p:txBody>
          </p:sp>
        </p:grpSp>
        <p:sp>
          <p:nvSpPr>
            <p:cNvPr id="700" name="Google Shape;218;p7"/>
            <p:cNvSpPr txBox="1"/>
            <p:nvPr/>
          </p:nvSpPr>
          <p:spPr>
            <a:xfrm>
              <a:off x="0" y="750999"/>
              <a:ext cx="1060679" cy="37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/>
              <a:r>
                <a:t>實地審查</a:t>
              </a:r>
            </a:p>
          </p:txBody>
        </p:sp>
      </p:grpSp>
      <p:grpSp>
        <p:nvGrpSpPr>
          <p:cNvPr id="704" name="Google Shape;192;p7"/>
          <p:cNvGrpSpPr/>
          <p:nvPr/>
        </p:nvGrpSpPr>
        <p:grpSpPr>
          <a:xfrm>
            <a:off x="5442778" y="4149080"/>
            <a:ext cx="2652024" cy="2298236"/>
            <a:chOff x="0" y="0"/>
            <a:chExt cx="2652023" cy="2298235"/>
          </a:xfrm>
        </p:grpSpPr>
        <p:sp>
          <p:nvSpPr>
            <p:cNvPr id="702" name="Google Shape;193;p7"/>
            <p:cNvSpPr txBox="1"/>
            <p:nvPr/>
          </p:nvSpPr>
          <p:spPr>
            <a:xfrm>
              <a:off x="0" y="0"/>
              <a:ext cx="2652024" cy="2298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1.創新性　　　　　25%</a:t>
              </a:r>
              <a:endParaRPr sz="1400"/>
            </a:p>
            <a:p>
              <a:pPr algn="ctr">
                <a:spcBef>
                  <a:spcPts val="2400"/>
                </a:spcBef>
                <a:defRPr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2.作品完成性　　　30%</a:t>
              </a:r>
              <a:endParaRPr sz="1400"/>
            </a:p>
            <a:p>
              <a:pPr algn="ctr">
                <a:spcBef>
                  <a:spcPts val="2400"/>
                </a:spcBef>
                <a:defRPr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3.說明表達能力　　25%</a:t>
              </a:r>
            </a:p>
            <a:p>
              <a:pPr algn="ctr">
                <a:spcBef>
                  <a:spcPts val="2400"/>
                </a:spcBef>
                <a:defRPr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4.團隊合作與分工　20%</a:t>
              </a:r>
            </a:p>
          </p:txBody>
        </p:sp>
        <p:sp>
          <p:nvSpPr>
            <p:cNvPr id="703" name="Google Shape;194;p7"/>
            <p:cNvSpPr txBox="1"/>
            <p:nvPr/>
          </p:nvSpPr>
          <p:spPr>
            <a:xfrm>
              <a:off x="98291" y="1540085"/>
              <a:ext cx="1899743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/>
              <a:r>
                <a:t>（簡報技巧）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228;p8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706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07" name="7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709" name="Google Shape;225;p8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競賽獎項</a:t>
            </a:r>
          </a:p>
        </p:txBody>
      </p:sp>
      <p:grpSp>
        <p:nvGrpSpPr>
          <p:cNvPr id="722" name="Google Shape;238;p8"/>
          <p:cNvGrpSpPr/>
          <p:nvPr/>
        </p:nvGrpSpPr>
        <p:grpSpPr>
          <a:xfrm>
            <a:off x="709467" y="1988840"/>
            <a:ext cx="7725066" cy="596817"/>
            <a:chOff x="0" y="0"/>
            <a:chExt cx="7725065" cy="596816"/>
          </a:xfrm>
        </p:grpSpPr>
        <p:grpSp>
          <p:nvGrpSpPr>
            <p:cNvPr id="712" name="Google Shape;239;p8"/>
            <p:cNvGrpSpPr/>
            <p:nvPr/>
          </p:nvGrpSpPr>
          <p:grpSpPr>
            <a:xfrm>
              <a:off x="0" y="0"/>
              <a:ext cx="1296145" cy="596817"/>
              <a:chOff x="0" y="0"/>
              <a:chExt cx="1296143" cy="596815"/>
            </a:xfrm>
          </p:grpSpPr>
          <p:sp>
            <p:nvSpPr>
              <p:cNvPr id="710" name="圓角矩形"/>
              <p:cNvSpPr/>
              <p:nvPr/>
            </p:nvSpPr>
            <p:spPr>
              <a:xfrm>
                <a:off x="0" y="0"/>
                <a:ext cx="1296144" cy="59681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572A9"/>
                  </a:gs>
                  <a:gs pos="80000">
                    <a:srgbClr val="4695DF"/>
                  </a:gs>
                  <a:gs pos="100000">
                    <a:srgbClr val="4396E3"/>
                  </a:gs>
                </a:gsLst>
                <a:lin ang="16200000" scaled="0"/>
              </a:gradFill>
              <a:ln w="9525" cap="flat">
                <a:solidFill>
                  <a:srgbClr val="5597D3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01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pPr>
              </a:p>
            </p:txBody>
          </p:sp>
          <p:sp>
            <p:nvSpPr>
              <p:cNvPr id="711" name="名 次"/>
              <p:cNvSpPr txBox="1"/>
              <p:nvPr/>
            </p:nvSpPr>
            <p:spPr>
              <a:xfrm>
                <a:off x="137888" y="43157"/>
                <a:ext cx="1020368" cy="510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名 次</a:t>
                </a:r>
              </a:p>
            </p:txBody>
          </p:sp>
        </p:grpSp>
        <p:grpSp>
          <p:nvGrpSpPr>
            <p:cNvPr id="715" name="Google Shape;240;p8"/>
            <p:cNvGrpSpPr/>
            <p:nvPr/>
          </p:nvGrpSpPr>
          <p:grpSpPr>
            <a:xfrm>
              <a:off x="1470062" y="-1"/>
              <a:ext cx="1296144" cy="596817"/>
              <a:chOff x="0" y="0"/>
              <a:chExt cx="1296143" cy="596815"/>
            </a:xfrm>
          </p:grpSpPr>
          <p:sp>
            <p:nvSpPr>
              <p:cNvPr id="713" name="圓角矩形"/>
              <p:cNvSpPr/>
              <p:nvPr/>
            </p:nvSpPr>
            <p:spPr>
              <a:xfrm>
                <a:off x="0" y="0"/>
                <a:ext cx="1296144" cy="59681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572A9"/>
                  </a:gs>
                  <a:gs pos="80000">
                    <a:srgbClr val="4695DF"/>
                  </a:gs>
                  <a:gs pos="100000">
                    <a:srgbClr val="4396E3"/>
                  </a:gs>
                </a:gsLst>
                <a:lin ang="16200000" scaled="0"/>
              </a:gradFill>
              <a:ln w="9525" cap="flat">
                <a:solidFill>
                  <a:srgbClr val="5597D3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01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pPr>
              </a:p>
            </p:txBody>
          </p:sp>
          <p:sp>
            <p:nvSpPr>
              <p:cNvPr id="714" name="名 額"/>
              <p:cNvSpPr txBox="1"/>
              <p:nvPr/>
            </p:nvSpPr>
            <p:spPr>
              <a:xfrm>
                <a:off x="137888" y="43157"/>
                <a:ext cx="1020368" cy="510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名 額</a:t>
                </a:r>
              </a:p>
            </p:txBody>
          </p:sp>
        </p:grpSp>
        <p:grpSp>
          <p:nvGrpSpPr>
            <p:cNvPr id="718" name="Google Shape;241;p8"/>
            <p:cNvGrpSpPr/>
            <p:nvPr/>
          </p:nvGrpSpPr>
          <p:grpSpPr>
            <a:xfrm>
              <a:off x="2940124" y="0"/>
              <a:ext cx="1296145" cy="596817"/>
              <a:chOff x="0" y="0"/>
              <a:chExt cx="1296143" cy="596815"/>
            </a:xfrm>
          </p:grpSpPr>
          <p:sp>
            <p:nvSpPr>
              <p:cNvPr id="716" name="圓角矩形"/>
              <p:cNvSpPr/>
              <p:nvPr/>
            </p:nvSpPr>
            <p:spPr>
              <a:xfrm>
                <a:off x="0" y="0"/>
                <a:ext cx="1296144" cy="59681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572A9"/>
                  </a:gs>
                  <a:gs pos="80000">
                    <a:srgbClr val="4695DF"/>
                  </a:gs>
                  <a:gs pos="100000">
                    <a:srgbClr val="4396E3"/>
                  </a:gs>
                </a:gsLst>
                <a:lin ang="16200000" scaled="0"/>
              </a:gradFill>
              <a:ln w="9525" cap="flat">
                <a:solidFill>
                  <a:srgbClr val="5597D3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01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pPr>
              </a:p>
            </p:txBody>
          </p:sp>
          <p:sp>
            <p:nvSpPr>
              <p:cNvPr id="717" name="獎 金"/>
              <p:cNvSpPr txBox="1"/>
              <p:nvPr/>
            </p:nvSpPr>
            <p:spPr>
              <a:xfrm>
                <a:off x="137888" y="43157"/>
                <a:ext cx="1020368" cy="510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獎 金</a:t>
                </a:r>
              </a:p>
            </p:txBody>
          </p:sp>
        </p:grpSp>
        <p:grpSp>
          <p:nvGrpSpPr>
            <p:cNvPr id="721" name="Google Shape;242;p8"/>
            <p:cNvGrpSpPr/>
            <p:nvPr/>
          </p:nvGrpSpPr>
          <p:grpSpPr>
            <a:xfrm>
              <a:off x="4522767" y="-1"/>
              <a:ext cx="3202299" cy="596817"/>
              <a:chOff x="0" y="0"/>
              <a:chExt cx="3202297" cy="596815"/>
            </a:xfrm>
          </p:grpSpPr>
          <p:sp>
            <p:nvSpPr>
              <p:cNvPr id="719" name="圓角矩形"/>
              <p:cNvSpPr/>
              <p:nvPr/>
            </p:nvSpPr>
            <p:spPr>
              <a:xfrm>
                <a:off x="0" y="0"/>
                <a:ext cx="3202298" cy="59681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572A9"/>
                  </a:gs>
                  <a:gs pos="80000">
                    <a:srgbClr val="4695DF"/>
                  </a:gs>
                  <a:gs pos="100000">
                    <a:srgbClr val="4396E3"/>
                  </a:gs>
                </a:gsLst>
                <a:lin ang="16200000" scaled="0"/>
              </a:gradFill>
              <a:ln w="9525" cap="flat">
                <a:solidFill>
                  <a:srgbClr val="5597D3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4901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pPr>
              </a:p>
            </p:txBody>
          </p:sp>
          <p:sp>
            <p:nvSpPr>
              <p:cNvPr id="720" name="其 他"/>
              <p:cNvSpPr txBox="1"/>
              <p:nvPr/>
            </p:nvSpPr>
            <p:spPr>
              <a:xfrm>
                <a:off x="137888" y="43157"/>
                <a:ext cx="2926521" cy="510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b="1" sz="240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/>
                <a:r>
                  <a:t>其　他</a:t>
                </a:r>
              </a:p>
            </p:txBody>
          </p:sp>
        </p:grpSp>
      </p:grpSp>
      <p:graphicFrame>
        <p:nvGraphicFramePr>
          <p:cNvPr id="723" name="Google Shape;237;p8"/>
          <p:cNvGraphicFramePr/>
          <p:nvPr/>
        </p:nvGraphicFramePr>
        <p:xfrm>
          <a:off x="709467" y="2813675"/>
          <a:ext cx="7967000" cy="330030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342250"/>
                <a:gridCol w="1512175"/>
                <a:gridCol w="1304100"/>
                <a:gridCol w="3808475"/>
              </a:tblGrid>
              <a:tr h="55005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冠軍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1隊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3萬元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指導教師與每位隊員獎狀1紙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005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亞軍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2隊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2萬元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指導教師與每位隊員獎狀1紙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005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季軍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3隊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1萬元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指導教師與每位隊員獎狀1紙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005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優選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5隊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3千元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指導教師與每位隊員獎狀1紙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005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佳作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19隊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指導教師與每位隊員入圍證明1紙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005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企業獎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1隊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獎品1項(主辦方得視情形更改)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252;p9"/>
          <p:cNvGrpSpPr/>
          <p:nvPr/>
        </p:nvGrpSpPr>
        <p:grpSpPr>
          <a:xfrm>
            <a:off x="520700" y="1201303"/>
            <a:ext cx="406401" cy="540185"/>
            <a:chOff x="0" y="0"/>
            <a:chExt cx="406400" cy="540184"/>
          </a:xfrm>
        </p:grpSpPr>
        <p:sp>
          <p:nvSpPr>
            <p:cNvPr id="725" name="線條"/>
            <p:cNvSpPr/>
            <p:nvPr/>
          </p:nvSpPr>
          <p:spPr>
            <a:xfrm>
              <a:off x="0" y="67109"/>
              <a:ext cx="406401" cy="4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4" y="2931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54"/>
                  </a:lnTo>
                  <a:lnTo>
                    <a:pt x="14526" y="6947"/>
                  </a:lnTo>
                </a:path>
              </a:pathLst>
            </a:custGeom>
            <a:noFill/>
            <a:ln w="9525" cap="flat">
              <a:solidFill>
                <a:srgbClr val="3E6EC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26" name="8"/>
            <p:cNvSpPr txBox="1"/>
            <p:nvPr/>
          </p:nvSpPr>
          <p:spPr>
            <a:xfrm>
              <a:off x="4762" y="0"/>
              <a:ext cx="360876" cy="3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i="1" sz="2800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8</a:t>
              </a:r>
            </a:p>
          </p:txBody>
        </p:sp>
      </p:grpSp>
      <p:sp>
        <p:nvSpPr>
          <p:cNvPr id="728" name="Google Shape;249;p9"/>
          <p:cNvSpPr txBox="1"/>
          <p:nvPr/>
        </p:nvSpPr>
        <p:spPr>
          <a:xfrm>
            <a:off x="1109663" y="1250950"/>
            <a:ext cx="8142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b="1" sz="2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Q&amp;A 成員組成</a:t>
            </a:r>
          </a:p>
        </p:txBody>
      </p:sp>
      <p:sp>
        <p:nvSpPr>
          <p:cNvPr id="729" name="Google Shape;261;p9"/>
          <p:cNvSpPr txBox="1"/>
          <p:nvPr/>
        </p:nvSpPr>
        <p:spPr>
          <a:xfrm>
            <a:off x="441260" y="2034232"/>
            <a:ext cx="8261480" cy="359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Q：不太清楚隊伍組成規則嗎？</a:t>
            </a:r>
          </a:p>
          <a:p>
            <a:pPr>
              <a:defRPr b="1" sz="2400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</a:p>
          <a:p>
            <a:pPr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Ａ：想要參加競賽的同學，你可以有以下的成員組合模式</a:t>
            </a:r>
          </a:p>
          <a:p>
            <a:pPr indent="627062">
              <a:spcBef>
                <a:spcPts val="1200"/>
              </a:spcBef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－技專技院＋技術型高中</a:t>
            </a:r>
          </a:p>
          <a:p>
            <a:pPr indent="627062">
              <a:spcBef>
                <a:spcPts val="1200"/>
              </a:spcBef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－技專技院＋五專１－３年級</a:t>
            </a:r>
          </a:p>
          <a:p>
            <a:pPr indent="627062">
              <a:spcBef>
                <a:spcPts val="1200"/>
              </a:spcBef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－五專１-３年級＋五專４-５年級</a:t>
            </a:r>
          </a:p>
          <a:p>
            <a:pPr indent="627062">
              <a:spcBef>
                <a:spcPts val="1200"/>
              </a:spcBef>
              <a:defRPr b="1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－五專４－５年級＋技術型高中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自訂設計">
  <a:themeElements>
    <a:clrScheme name="1_自訂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自訂設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自訂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自訂設計">
  <a:themeElements>
    <a:clrScheme name="1_自訂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自訂設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自訂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